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Canva Sans 2" charset="1" panose="020B0503030501040103"/>
      <p:regular r:id="rId12"/>
    </p:embeddedFont>
    <p:embeddedFont>
      <p:font typeface="Canva Sans 2 Bold" charset="1" panose="020B0803030501040103"/>
      <p:regular r:id="rId13"/>
    </p:embeddedFont>
    <p:embeddedFont>
      <p:font typeface="Canva Sans 2 Italics" charset="1" panose="020B0503030501040103"/>
      <p:regular r:id="rId14"/>
    </p:embeddedFont>
    <p:embeddedFont>
      <p:font typeface="Canva Sans 2 Bold Italics" charset="1" panose="020B0803030501040103"/>
      <p:regular r:id="rId15"/>
    </p:embeddedFont>
    <p:embeddedFont>
      <p:font typeface="Canva Sans 1" charset="1" panose="020B0503030501040103"/>
      <p:regular r:id="rId16"/>
    </p:embeddedFont>
    <p:embeddedFont>
      <p:font typeface="Canva Sans 1 Bold" charset="1" panose="020B0803030501040103"/>
      <p:regular r:id="rId17"/>
    </p:embeddedFont>
    <p:embeddedFont>
      <p:font typeface="Canva Sans 1 Italics" charset="1" panose="020B0503030501040103"/>
      <p:regular r:id="rId18"/>
    </p:embeddedFont>
    <p:embeddedFont>
      <p:font typeface="Canva Sans 1 Bold Italics" charset="1" panose="020B0803030501040103"/>
      <p:regular r:id="rId19"/>
    </p:embeddedFont>
    <p:embeddedFont>
      <p:font typeface="Canva Sans 1 Medium" charset="1" panose="020B0603030501040103"/>
      <p:regular r:id="rId20"/>
    </p:embeddedFont>
    <p:embeddedFont>
      <p:font typeface="Canva Sans 1 Medium Italics" charset="1" panose="020B0603030501040103"/>
      <p:regular r:id="rId21"/>
    </p:embeddedFont>
    <p:embeddedFont>
      <p:font typeface="Telegraf" charset="1" panose="00000500000000000000"/>
      <p:regular r:id="rId22"/>
    </p:embeddedFont>
    <p:embeddedFont>
      <p:font typeface="Telegraf Bold" charset="1" panose="00000800000000000000"/>
      <p:regular r:id="rId23"/>
    </p:embeddedFont>
    <p:embeddedFont>
      <p:font typeface="Telegraf Extra-Light" charset="1" panose="00000300000000000000"/>
      <p:regular r:id="rId24"/>
    </p:embeddedFont>
    <p:embeddedFont>
      <p:font typeface="Telegraf Medium" charset="1" panose="00000600000000000000"/>
      <p:regular r:id="rId25"/>
    </p:embeddedFont>
    <p:embeddedFont>
      <p:font typeface="Telegraf Ultra-Bold" charset="1" panose="00000900000000000000"/>
      <p:regular r:id="rId26"/>
    </p:embeddedFont>
    <p:embeddedFont>
      <p:font typeface="Telegraf Heavy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A79B98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4134433" y="1004889"/>
            <a:ext cx="12993464" cy="2102579"/>
          </a:xfrm>
          <a:custGeom>
            <a:avLst/>
            <a:gdLst/>
            <a:ahLst/>
            <a:cxnLst/>
            <a:rect r="r" b="b" t="t" l="l"/>
            <a:pathLst>
              <a:path h="2102579" w="12993464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901096" y="500579"/>
            <a:ext cx="4496585" cy="1378471"/>
          </a:xfrm>
          <a:custGeom>
            <a:avLst/>
            <a:gdLst/>
            <a:ahLst/>
            <a:cxnLst/>
            <a:rect r="r" b="b" t="t" l="l"/>
            <a:pathLst>
              <a:path h="1378471" w="4496585">
                <a:moveTo>
                  <a:pt x="0" y="0"/>
                </a:moveTo>
                <a:lnTo>
                  <a:pt x="4496585" y="0"/>
                </a:lnTo>
                <a:lnTo>
                  <a:pt x="4496585" y="1378471"/>
                </a:lnTo>
                <a:lnTo>
                  <a:pt x="0" y="1378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40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4286464"/>
            <a:ext cx="12616379" cy="81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75"/>
              </a:lnSpc>
            </a:pPr>
            <a:r>
              <a:rPr lang="en-US" sz="5500" spc="550">
                <a:solidFill>
                  <a:srgbClr val="737373"/>
                </a:solidFill>
                <a:latin typeface="Telegraf Bold"/>
              </a:rPr>
              <a:t>OHIO LEGISLATIVE PROCESS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37306" y="5143500"/>
            <a:ext cx="12616379" cy="42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2800" spc="140">
                <a:solidFill>
                  <a:srgbClr val="000000"/>
                </a:solidFill>
                <a:latin typeface="Telegraf Ultra-Bold"/>
              </a:rPr>
              <a:t>OHIO UNDERGROUND DAMAGE PREVENTION COUNCIL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62299" y="6983147"/>
            <a:ext cx="12616379" cy="162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 Bold"/>
              </a:rPr>
              <a:t>BYERS, MINTON &amp; ASSOCIATES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"/>
              </a:rPr>
              <a:t>88 E. BROAD ST. SUITE 1650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"/>
              </a:rPr>
              <a:t>COLUMBUS, OH 43215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6286157" y="0"/>
            <a:ext cx="15430157" cy="10545890"/>
            <a:chOff x="0" y="0"/>
            <a:chExt cx="5508856" cy="37650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08856" cy="3765081"/>
            </a:xfrm>
            <a:custGeom>
              <a:avLst/>
              <a:gdLst/>
              <a:ahLst/>
              <a:cxnLst/>
              <a:rect r="r" b="b" t="t" l="l"/>
              <a:pathLst>
                <a:path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508856" cy="3765081"/>
            </a:xfrm>
            <a:custGeom>
              <a:avLst/>
              <a:gdLst/>
              <a:ahLst/>
              <a:cxnLst/>
              <a:rect r="r" b="b" t="t" l="l"/>
              <a:pathLst>
                <a:path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77" t="0" r="-1777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199503" y="4010025"/>
            <a:ext cx="8457192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Telegraf Bold"/>
              </a:rPr>
              <a:t>WHAT’S NEXT?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15958" y="5321747"/>
            <a:ext cx="10043342" cy="1643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77"/>
              </a:lnSpc>
            </a:pPr>
            <a:r>
              <a:rPr lang="en-US" sz="3099" spc="303">
                <a:solidFill>
                  <a:srgbClr val="000000"/>
                </a:solidFill>
                <a:latin typeface="Telegraf"/>
              </a:rPr>
              <a:t>We have general agreement to move forward on subcommittee recommendations, what is our legislative timeline moving forward?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13367400" y="-2798190"/>
            <a:ext cx="6452848" cy="5596379"/>
          </a:xfrm>
          <a:custGeom>
            <a:avLst/>
            <a:gdLst/>
            <a:ahLst/>
            <a:cxnLst/>
            <a:rect r="r" b="b" t="t" l="l"/>
            <a:pathLst>
              <a:path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886757" y="4160347"/>
            <a:ext cx="2006151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4032962" y="3909319"/>
            <a:ext cx="502056" cy="50205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39700" y="158750"/>
              <a:ext cx="533400" cy="51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950665" y="3909319"/>
            <a:ext cx="502056" cy="50205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39700" y="158750"/>
              <a:ext cx="533400" cy="51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866566" y="3909319"/>
            <a:ext cx="502056" cy="50205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39700" y="158750"/>
              <a:ext cx="533400" cy="51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82467" y="3909319"/>
            <a:ext cx="502056" cy="50205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39700" y="158750"/>
              <a:ext cx="533400" cy="51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-5693535" y="4675143"/>
            <a:ext cx="11807511" cy="936714"/>
            <a:chOff x="0" y="0"/>
            <a:chExt cx="3109797" cy="2467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109797" cy="246707"/>
            </a:xfrm>
            <a:custGeom>
              <a:avLst/>
              <a:gdLst/>
              <a:ahLst/>
              <a:cxnLst/>
              <a:rect r="r" b="b" t="t" l="l"/>
              <a:pathLst>
                <a:path h="246707" w="3109797">
                  <a:moveTo>
                    <a:pt x="0" y="0"/>
                  </a:moveTo>
                  <a:lnTo>
                    <a:pt x="3109797" y="0"/>
                  </a:lnTo>
                  <a:lnTo>
                    <a:pt x="3109797" y="246707"/>
                  </a:lnTo>
                  <a:lnTo>
                    <a:pt x="0" y="246707"/>
                  </a:lnTo>
                  <a:close/>
                </a:path>
              </a:pathLst>
            </a:custGeom>
            <a:solidFill>
              <a:srgbClr val="CE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5400000">
            <a:off x="12165107" y="4685071"/>
            <a:ext cx="11807511" cy="916857"/>
            <a:chOff x="0" y="0"/>
            <a:chExt cx="3109797" cy="24147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109797" cy="241477"/>
            </a:xfrm>
            <a:custGeom>
              <a:avLst/>
              <a:gdLst/>
              <a:ahLst/>
              <a:cxnLst/>
              <a:rect r="r" b="b" t="t" l="l"/>
              <a:pathLst>
                <a:path h="241477" w="3109797">
                  <a:moveTo>
                    <a:pt x="0" y="0"/>
                  </a:moveTo>
                  <a:lnTo>
                    <a:pt x="3109797" y="0"/>
                  </a:lnTo>
                  <a:lnTo>
                    <a:pt x="3109797" y="241477"/>
                  </a:lnTo>
                  <a:lnTo>
                    <a:pt x="0" y="241477"/>
                  </a:lnTo>
                  <a:close/>
                </a:path>
              </a:pathLst>
            </a:custGeom>
            <a:solidFill>
              <a:srgbClr val="CE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797903" y="8404257"/>
            <a:ext cx="4692193" cy="1882743"/>
          </a:xfrm>
          <a:custGeom>
            <a:avLst/>
            <a:gdLst/>
            <a:ahLst/>
            <a:cxnLst/>
            <a:rect r="r" b="b" t="t" l="l"/>
            <a:pathLst>
              <a:path h="1882743" w="4692193">
                <a:moveTo>
                  <a:pt x="0" y="0"/>
                </a:moveTo>
                <a:lnTo>
                  <a:pt x="4692194" y="0"/>
                </a:lnTo>
                <a:lnTo>
                  <a:pt x="4692194" y="1882743"/>
                </a:lnTo>
                <a:lnTo>
                  <a:pt x="0" y="1882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279671" y="2341412"/>
            <a:ext cx="13728659" cy="561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elegraf"/>
              </a:rPr>
              <a:t>HOW MUCH TIME IS LEFT TO ACT?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82467" y="4746911"/>
            <a:ext cx="2197323" cy="60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66"/>
              </a:lnSpc>
            </a:pPr>
            <a:r>
              <a:rPr lang="en-US" sz="2200">
                <a:solidFill>
                  <a:srgbClr val="000000"/>
                </a:solidFill>
                <a:latin typeface="Telegraf Bold"/>
              </a:rPr>
              <a:t>OCT- DEC 2023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84868" y="4746911"/>
            <a:ext cx="2197323" cy="60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65"/>
              </a:lnSpc>
            </a:pPr>
            <a:r>
              <a:rPr lang="en-US" sz="2199">
                <a:solidFill>
                  <a:srgbClr val="000000"/>
                </a:solidFill>
                <a:latin typeface="Telegraf Bold"/>
              </a:rPr>
              <a:t>JAN - MAY 2024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87270" y="4746911"/>
            <a:ext cx="2197323" cy="60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65"/>
              </a:lnSpc>
            </a:pPr>
            <a:r>
              <a:rPr lang="en-US" sz="2199">
                <a:solidFill>
                  <a:srgbClr val="000000"/>
                </a:solidFill>
                <a:latin typeface="Telegraf Bold"/>
              </a:rPr>
              <a:t>NOV - DEC</a:t>
            </a:r>
          </a:p>
          <a:p>
            <a:pPr>
              <a:lnSpc>
                <a:spcPts val="2265"/>
              </a:lnSpc>
            </a:pPr>
            <a:r>
              <a:rPr lang="en-US" sz="2199">
                <a:solidFill>
                  <a:srgbClr val="000000"/>
                </a:solidFill>
                <a:latin typeface="Telegraf Bold"/>
              </a:rPr>
              <a:t>2024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32962" y="4746911"/>
            <a:ext cx="2197323" cy="60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66"/>
              </a:lnSpc>
            </a:pPr>
            <a:r>
              <a:rPr lang="en-US" sz="2200">
                <a:solidFill>
                  <a:srgbClr val="000000"/>
                </a:solidFill>
                <a:latin typeface="Telegraf Bold"/>
              </a:rPr>
              <a:t>END OF 135th</a:t>
            </a:r>
          </a:p>
          <a:p>
            <a:pPr>
              <a:lnSpc>
                <a:spcPts val="2266"/>
              </a:lnSpc>
            </a:pPr>
            <a:r>
              <a:rPr lang="en-US" sz="2200">
                <a:solidFill>
                  <a:srgbClr val="000000"/>
                </a:solidFill>
                <a:latin typeface="Telegraf Bold"/>
              </a:rPr>
              <a:t>2023-2024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866566" y="5432838"/>
            <a:ext cx="2472572" cy="148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Committees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Session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Primary Election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Campaign Season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948862" y="5432838"/>
            <a:ext cx="2472572" cy="148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Committees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Session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Lame Duck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Finalize Priorities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031159" y="5432838"/>
            <a:ext cx="2472572" cy="148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Sine Die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Prep for New GA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Legislative Debrief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Cont’d Advocacy?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83668" y="5432838"/>
            <a:ext cx="2472572" cy="148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Legislature Returns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Committees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Session</a:t>
            </a:r>
          </a:p>
          <a:p>
            <a:pPr marL="388618" indent="-194309" lvl="1">
              <a:lnSpc>
                <a:spcPts val="2987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Telegraf"/>
              </a:rPr>
              <a:t>Nov. Election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964947" y="928535"/>
            <a:ext cx="14358105" cy="127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Telegraf Bold"/>
              </a:rPr>
              <a:t>LEGISLATIVE TIMELINE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434702" y="5561997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11823026" y="7975632"/>
            <a:ext cx="468070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Telegraf Bold"/>
              </a:rPr>
              <a:t>14 Months*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2687" y="321714"/>
            <a:ext cx="17557976" cy="9608753"/>
            <a:chOff x="0" y="0"/>
            <a:chExt cx="12324906" cy="67449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24906" cy="6744910"/>
            </a:xfrm>
            <a:custGeom>
              <a:avLst/>
              <a:gdLst/>
              <a:ahLst/>
              <a:cxnLst/>
              <a:rect r="r" b="b" t="t" l="l"/>
              <a:pathLst>
                <a:path h="6744910" w="12324906">
                  <a:moveTo>
                    <a:pt x="0" y="0"/>
                  </a:moveTo>
                  <a:lnTo>
                    <a:pt x="0" y="6744910"/>
                  </a:lnTo>
                  <a:lnTo>
                    <a:pt x="12324906" y="6744910"/>
                  </a:lnTo>
                  <a:lnTo>
                    <a:pt x="12324906" y="0"/>
                  </a:lnTo>
                  <a:lnTo>
                    <a:pt x="0" y="0"/>
                  </a:lnTo>
                  <a:close/>
                  <a:moveTo>
                    <a:pt x="12263945" y="6683950"/>
                  </a:moveTo>
                  <a:lnTo>
                    <a:pt x="59690" y="6683950"/>
                  </a:lnTo>
                  <a:lnTo>
                    <a:pt x="59690" y="59690"/>
                  </a:lnTo>
                  <a:lnTo>
                    <a:pt x="12263945" y="59690"/>
                  </a:lnTo>
                  <a:lnTo>
                    <a:pt x="12263945" y="6683950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028700" y="2334616"/>
            <a:ext cx="16230600" cy="90768"/>
          </a:xfrm>
          <a:prstGeom prst="rect">
            <a:avLst/>
          </a:prstGeom>
          <a:solidFill>
            <a:srgbClr val="CE0000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5130838" y="8878148"/>
            <a:ext cx="2480122" cy="760305"/>
          </a:xfrm>
          <a:custGeom>
            <a:avLst/>
            <a:gdLst/>
            <a:ahLst/>
            <a:cxnLst/>
            <a:rect r="r" b="b" t="t" l="l"/>
            <a:pathLst>
              <a:path h="760305" w="2480122">
                <a:moveTo>
                  <a:pt x="0" y="0"/>
                </a:moveTo>
                <a:lnTo>
                  <a:pt x="2480123" y="0"/>
                </a:lnTo>
                <a:lnTo>
                  <a:pt x="2480123" y="760304"/>
                </a:lnTo>
                <a:lnTo>
                  <a:pt x="0" y="76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40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53357"/>
            <a:ext cx="1553915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50"/>
              </a:lnSpc>
            </a:pPr>
            <a:r>
              <a:rPr lang="en-US" sz="5000" spc="150">
                <a:solidFill>
                  <a:srgbClr val="000000"/>
                </a:solidFill>
                <a:latin typeface="Telegraf Bold"/>
              </a:rPr>
              <a:t>WHY THE NEED FOR LOBBYISTS?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6375" y="2971378"/>
            <a:ext cx="16230600" cy="620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elegraf Medium"/>
              </a:rPr>
              <a:t>All of us belong to a “special interest” whether it’s a personal passion or professional endeavor.</a:t>
            </a:r>
          </a:p>
          <a:p>
            <a:pPr>
              <a:lnSpc>
                <a:spcPts val="3779"/>
              </a:lnSpc>
            </a:pPr>
          </a:p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elegraf Bold"/>
              </a:rPr>
              <a:t>“Lobbyists”</a:t>
            </a:r>
            <a:r>
              <a:rPr lang="en-US" sz="2700">
                <a:solidFill>
                  <a:srgbClr val="000000"/>
                </a:solidFill>
                <a:latin typeface="Telegraf Medium"/>
              </a:rPr>
              <a:t> have a unique, expert knowledge of government operation and procedures.</a:t>
            </a:r>
          </a:p>
          <a:p>
            <a:pPr>
              <a:lnSpc>
                <a:spcPts val="3779"/>
              </a:lnSpc>
            </a:pPr>
          </a:p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elegraf Bold"/>
              </a:rPr>
              <a:t>”Interests”</a:t>
            </a:r>
            <a:r>
              <a:rPr lang="en-US" sz="2700">
                <a:solidFill>
                  <a:srgbClr val="000000"/>
                </a:solidFill>
                <a:latin typeface="Telegraf Medium"/>
              </a:rPr>
              <a:t> have in-depth knowledge about that particular profession/sector/skill set/industry, but lack of time to understand government operational details, attend committees, travel to testify, etc.</a:t>
            </a:r>
          </a:p>
          <a:p>
            <a:pPr marL="1165860" indent="-388620" lvl="2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000000"/>
                </a:solidFill>
                <a:latin typeface="Telegraf Medium"/>
              </a:rPr>
              <a:t>Those “interests” whether organization or individual have the same constitutional right to petition the government.  Their right is represented through counsel/advisor/professional who ensure policymakers hear and consider their point of view. </a:t>
            </a:r>
          </a:p>
          <a:p>
            <a:pPr>
              <a:lnSpc>
                <a:spcPts val="3779"/>
              </a:lnSpc>
            </a:pPr>
          </a:p>
          <a:p>
            <a:pPr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elegraf Bold"/>
              </a:rPr>
              <a:t>Elected Leaders</a:t>
            </a:r>
            <a:r>
              <a:rPr lang="en-US" sz="2700">
                <a:solidFill>
                  <a:srgbClr val="000000"/>
                </a:solidFill>
                <a:latin typeface="Telegraf Medium"/>
              </a:rPr>
              <a:t> recognize they don’t have a “monopoly on good ideas” and good public policy considers the perspectives of multiple viewpoints.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05789" y="-526787"/>
            <a:ext cx="16643260" cy="3232019"/>
            <a:chOff x="0" y="0"/>
            <a:chExt cx="805673" cy="1564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5673" cy="156457"/>
            </a:xfrm>
            <a:custGeom>
              <a:avLst/>
              <a:gdLst/>
              <a:ahLst/>
              <a:cxnLst/>
              <a:rect r="r" b="b" t="t" l="l"/>
              <a:pathLst>
                <a:path h="156457" w="805673">
                  <a:moveTo>
                    <a:pt x="203200" y="0"/>
                  </a:moveTo>
                  <a:lnTo>
                    <a:pt x="805673" y="0"/>
                  </a:lnTo>
                  <a:lnTo>
                    <a:pt x="602473" y="156457"/>
                  </a:lnTo>
                  <a:lnTo>
                    <a:pt x="0" y="15645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E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879709" y="5640055"/>
            <a:ext cx="8264600" cy="898954"/>
            <a:chOff x="0" y="0"/>
            <a:chExt cx="2176685" cy="2367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76685" cy="236762"/>
            </a:xfrm>
            <a:custGeom>
              <a:avLst/>
              <a:gdLst/>
              <a:ahLst/>
              <a:cxnLst/>
              <a:rect r="r" b="b" t="t" l="l"/>
              <a:pathLst>
                <a:path h="236762" w="2176685">
                  <a:moveTo>
                    <a:pt x="0" y="0"/>
                  </a:moveTo>
                  <a:lnTo>
                    <a:pt x="2176685" y="0"/>
                  </a:lnTo>
                  <a:lnTo>
                    <a:pt x="2176685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CE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19158" y="2968389"/>
            <a:ext cx="7740142" cy="898954"/>
            <a:chOff x="0" y="0"/>
            <a:chExt cx="2038556" cy="2367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38556" cy="236762"/>
            </a:xfrm>
            <a:custGeom>
              <a:avLst/>
              <a:gdLst/>
              <a:ahLst/>
              <a:cxnLst/>
              <a:rect r="r" b="b" t="t" l="l"/>
              <a:pathLst>
                <a:path h="236762" w="2038556">
                  <a:moveTo>
                    <a:pt x="0" y="0"/>
                  </a:moveTo>
                  <a:lnTo>
                    <a:pt x="2038556" y="0"/>
                  </a:lnTo>
                  <a:lnTo>
                    <a:pt x="2038556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82742" y="7421166"/>
            <a:ext cx="8975800" cy="898954"/>
            <a:chOff x="0" y="0"/>
            <a:chExt cx="2363997" cy="2367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63997" cy="236762"/>
            </a:xfrm>
            <a:custGeom>
              <a:avLst/>
              <a:gdLst/>
              <a:ahLst/>
              <a:cxnLst/>
              <a:rect r="r" b="b" t="t" l="l"/>
              <a:pathLst>
                <a:path h="236762" w="2363997">
                  <a:moveTo>
                    <a:pt x="0" y="0"/>
                  </a:moveTo>
                  <a:lnTo>
                    <a:pt x="2363997" y="0"/>
                  </a:lnTo>
                  <a:lnTo>
                    <a:pt x="2363997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CE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178667" y="4749500"/>
            <a:ext cx="8010600" cy="898954"/>
            <a:chOff x="0" y="0"/>
            <a:chExt cx="2109788" cy="23676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09788" cy="236762"/>
            </a:xfrm>
            <a:custGeom>
              <a:avLst/>
              <a:gdLst/>
              <a:ahLst/>
              <a:cxnLst/>
              <a:rect r="r" b="b" t="t" l="l"/>
              <a:pathLst>
                <a:path h="236762" w="2109788">
                  <a:moveTo>
                    <a:pt x="0" y="0"/>
                  </a:moveTo>
                  <a:lnTo>
                    <a:pt x="2109788" y="0"/>
                  </a:lnTo>
                  <a:lnTo>
                    <a:pt x="2109788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424509" y="3858944"/>
            <a:ext cx="7634400" cy="898954"/>
            <a:chOff x="0" y="0"/>
            <a:chExt cx="2010706" cy="2367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10706" cy="236762"/>
            </a:xfrm>
            <a:custGeom>
              <a:avLst/>
              <a:gdLst/>
              <a:ahLst/>
              <a:cxnLst/>
              <a:rect r="r" b="b" t="t" l="l"/>
              <a:pathLst>
                <a:path h="236762" w="2010706">
                  <a:moveTo>
                    <a:pt x="0" y="0"/>
                  </a:moveTo>
                  <a:lnTo>
                    <a:pt x="2010706" y="0"/>
                  </a:lnTo>
                  <a:lnTo>
                    <a:pt x="2010706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CE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73970" y="8311721"/>
            <a:ext cx="9026600" cy="898954"/>
            <a:chOff x="0" y="0"/>
            <a:chExt cx="2377376" cy="2367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77376" cy="236762"/>
            </a:xfrm>
            <a:custGeom>
              <a:avLst/>
              <a:gdLst/>
              <a:ahLst/>
              <a:cxnLst/>
              <a:rect r="r" b="b" t="t" l="l"/>
              <a:pathLst>
                <a:path h="236762" w="2377376">
                  <a:moveTo>
                    <a:pt x="0" y="0"/>
                  </a:moveTo>
                  <a:lnTo>
                    <a:pt x="2377376" y="0"/>
                  </a:lnTo>
                  <a:lnTo>
                    <a:pt x="2377376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429559" y="6530610"/>
            <a:ext cx="8696400" cy="898954"/>
            <a:chOff x="0" y="0"/>
            <a:chExt cx="2290410" cy="23676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90410" cy="236762"/>
            </a:xfrm>
            <a:custGeom>
              <a:avLst/>
              <a:gdLst/>
              <a:ahLst/>
              <a:cxnLst/>
              <a:rect r="r" b="b" t="t" l="l"/>
              <a:pathLst>
                <a:path h="236762" w="2290410">
                  <a:moveTo>
                    <a:pt x="0" y="0"/>
                  </a:moveTo>
                  <a:lnTo>
                    <a:pt x="2290410" y="0"/>
                  </a:lnTo>
                  <a:lnTo>
                    <a:pt x="2290410" y="236762"/>
                  </a:lnTo>
                  <a:lnTo>
                    <a:pt x="0" y="236762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2986673">
            <a:off x="15373322" y="3696457"/>
            <a:ext cx="4305356" cy="11428485"/>
            <a:chOff x="0" y="0"/>
            <a:chExt cx="1133921" cy="300997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33921" cy="3009972"/>
            </a:xfrm>
            <a:custGeom>
              <a:avLst/>
              <a:gdLst/>
              <a:ahLst/>
              <a:cxnLst/>
              <a:rect r="r" b="b" t="t" l="l"/>
              <a:pathLst>
                <a:path h="3009972" w="1133921">
                  <a:moveTo>
                    <a:pt x="0" y="0"/>
                  </a:moveTo>
                  <a:lnTo>
                    <a:pt x="1133921" y="0"/>
                  </a:lnTo>
                  <a:lnTo>
                    <a:pt x="1133921" y="3009972"/>
                  </a:lnTo>
                  <a:lnTo>
                    <a:pt x="0" y="3009972"/>
                  </a:lnTo>
                  <a:close/>
                </a:path>
              </a:pathLst>
            </a:custGeom>
            <a:solidFill>
              <a:srgbClr val="CE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772942" y="9258300"/>
            <a:ext cx="2904300" cy="929376"/>
          </a:xfrm>
          <a:custGeom>
            <a:avLst/>
            <a:gdLst/>
            <a:ahLst/>
            <a:cxnLst/>
            <a:rect r="r" b="b" t="t" l="l"/>
            <a:pathLst>
              <a:path h="929376" w="2904300">
                <a:moveTo>
                  <a:pt x="0" y="0"/>
                </a:moveTo>
                <a:lnTo>
                  <a:pt x="2904300" y="0"/>
                </a:lnTo>
                <a:lnTo>
                  <a:pt x="2904300" y="929376"/>
                </a:lnTo>
                <a:lnTo>
                  <a:pt x="0" y="929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706489" y="1865355"/>
            <a:ext cx="2552811" cy="893484"/>
          </a:xfrm>
          <a:custGeom>
            <a:avLst/>
            <a:gdLst/>
            <a:ahLst/>
            <a:cxnLst/>
            <a:rect r="r" b="b" t="t" l="l"/>
            <a:pathLst>
              <a:path h="893484" w="2552811">
                <a:moveTo>
                  <a:pt x="0" y="0"/>
                </a:moveTo>
                <a:lnTo>
                  <a:pt x="2552811" y="0"/>
                </a:lnTo>
                <a:lnTo>
                  <a:pt x="2552811" y="893484"/>
                </a:lnTo>
                <a:lnTo>
                  <a:pt x="0" y="89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080553" y="3649394"/>
            <a:ext cx="4064444" cy="2438667"/>
          </a:xfrm>
          <a:custGeom>
            <a:avLst/>
            <a:gdLst/>
            <a:ahLst/>
            <a:cxnLst/>
            <a:rect r="r" b="b" t="t" l="l"/>
            <a:pathLst>
              <a:path h="2438667" w="4064444">
                <a:moveTo>
                  <a:pt x="0" y="0"/>
                </a:moveTo>
                <a:lnTo>
                  <a:pt x="4064444" y="0"/>
                </a:lnTo>
                <a:lnTo>
                  <a:pt x="4064444" y="2438667"/>
                </a:lnTo>
                <a:lnTo>
                  <a:pt x="0" y="2438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308797" y="1303381"/>
            <a:ext cx="4811406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ABOUT US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018806" y="5756157"/>
            <a:ext cx="812550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FLOOR DEBATE &amp; VOTE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19158" y="3087420"/>
            <a:ext cx="7740142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GOVERNOR’S APPROVAL/VETO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21839" y="7537268"/>
            <a:ext cx="883670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COMMITTEE REVIEW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178667" y="4865602"/>
            <a:ext cx="8010600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CHAMBER-TO-CHAMBER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908906" y="3972118"/>
            <a:ext cx="6665606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CONFERENCE COMMITTEE?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913067" y="8427823"/>
            <a:ext cx="888750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IDEA &amp; INTRODUCTION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568656" y="6646712"/>
            <a:ext cx="855730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Telegraf Bold"/>
              </a:rPr>
              <a:t>COMMITTEE VOTE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72942" y="1070172"/>
            <a:ext cx="10744111" cy="777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spc="250">
                <a:solidFill>
                  <a:srgbClr val="FFFFFF"/>
                </a:solidFill>
                <a:latin typeface="Telegraf Bold"/>
              </a:rPr>
              <a:t>LEGISLATIVE PROCESS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5012" y="339124"/>
            <a:ext cx="17557976" cy="9608753"/>
            <a:chOff x="0" y="0"/>
            <a:chExt cx="12324906" cy="67449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324906" cy="6744910"/>
            </a:xfrm>
            <a:custGeom>
              <a:avLst/>
              <a:gdLst/>
              <a:ahLst/>
              <a:cxnLst/>
              <a:rect r="r" b="b" t="t" l="l"/>
              <a:pathLst>
                <a:path h="6744910" w="12324906">
                  <a:moveTo>
                    <a:pt x="0" y="0"/>
                  </a:moveTo>
                  <a:lnTo>
                    <a:pt x="0" y="6744910"/>
                  </a:lnTo>
                  <a:lnTo>
                    <a:pt x="12324906" y="6744910"/>
                  </a:lnTo>
                  <a:lnTo>
                    <a:pt x="12324906" y="0"/>
                  </a:lnTo>
                  <a:lnTo>
                    <a:pt x="0" y="0"/>
                  </a:lnTo>
                  <a:close/>
                  <a:moveTo>
                    <a:pt x="12263945" y="6683950"/>
                  </a:moveTo>
                  <a:lnTo>
                    <a:pt x="59690" y="6683950"/>
                  </a:lnTo>
                  <a:lnTo>
                    <a:pt x="59690" y="59690"/>
                  </a:lnTo>
                  <a:lnTo>
                    <a:pt x="12263945" y="59690"/>
                  </a:lnTo>
                  <a:lnTo>
                    <a:pt x="12263945" y="6683950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028700" y="2334616"/>
            <a:ext cx="16230600" cy="90768"/>
          </a:xfrm>
          <a:prstGeom prst="rect">
            <a:avLst/>
          </a:prstGeom>
          <a:solidFill>
            <a:srgbClr val="CE0000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5130838" y="8878148"/>
            <a:ext cx="2480122" cy="760305"/>
          </a:xfrm>
          <a:custGeom>
            <a:avLst/>
            <a:gdLst/>
            <a:ahLst/>
            <a:cxnLst/>
            <a:rect r="r" b="b" t="t" l="l"/>
            <a:pathLst>
              <a:path h="760305" w="2480122">
                <a:moveTo>
                  <a:pt x="0" y="0"/>
                </a:moveTo>
                <a:lnTo>
                  <a:pt x="2480123" y="0"/>
                </a:lnTo>
                <a:lnTo>
                  <a:pt x="2480123" y="760304"/>
                </a:lnTo>
                <a:lnTo>
                  <a:pt x="0" y="76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40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41889" y="2425384"/>
            <a:ext cx="6404223" cy="7386881"/>
          </a:xfrm>
          <a:custGeom>
            <a:avLst/>
            <a:gdLst/>
            <a:ahLst/>
            <a:cxnLst/>
            <a:rect r="r" b="b" t="t" l="l"/>
            <a:pathLst>
              <a:path h="7386881" w="6404223">
                <a:moveTo>
                  <a:pt x="0" y="0"/>
                </a:moveTo>
                <a:lnTo>
                  <a:pt x="6404222" y="0"/>
                </a:lnTo>
                <a:lnTo>
                  <a:pt x="6404222" y="7386881"/>
                </a:lnTo>
                <a:lnTo>
                  <a:pt x="0" y="7386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253357"/>
            <a:ext cx="1553915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50"/>
              </a:lnSpc>
            </a:pPr>
            <a:r>
              <a:rPr lang="en-US" sz="5000" spc="150">
                <a:solidFill>
                  <a:srgbClr val="000000"/>
                </a:solidFill>
                <a:latin typeface="Telegraf Bold"/>
              </a:rPr>
              <a:t>HOW A BILL BECOMES A LAW: REALITY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name="Group 4" id="4"/>
          <p:cNvGrpSpPr/>
          <p:nvPr/>
        </p:nvGrpSpPr>
        <p:grpSpPr>
          <a:xfrm rot="-2700000">
            <a:off x="12190278" y="55428"/>
            <a:ext cx="10176144" cy="10176144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2628620" y="445887"/>
            <a:ext cx="9395227" cy="9395227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CE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53310" cy="11492046"/>
            </a:xfrm>
            <a:custGeom>
              <a:avLst/>
              <a:gdLst/>
              <a:ahLst/>
              <a:cxnLst/>
              <a:rect r="r" b="b" t="t" l="l"/>
              <a:pathLst>
                <a:path h="11492046" w="2353310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123218" y="940275"/>
            <a:ext cx="7020782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FFFFFF"/>
                </a:solidFill>
                <a:latin typeface="Telegraf Ultra-Bold"/>
              </a:rPr>
              <a:t>QUESTIONS</a:t>
            </a:r>
          </a:p>
        </p:txBody>
      </p:sp>
      <p:grpSp>
        <p:nvGrpSpPr>
          <p:cNvPr name="Group 15" id="15"/>
          <p:cNvGrpSpPr/>
          <p:nvPr/>
        </p:nvGrpSpPr>
        <p:grpSpPr>
          <a:xfrm rot="-5400000">
            <a:off x="568482" y="3884156"/>
            <a:ext cx="829509" cy="1966473"/>
            <a:chOff x="0" y="0"/>
            <a:chExt cx="2354580" cy="558188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2428018" y="4534067"/>
            <a:ext cx="734333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 Bold"/>
              </a:rPr>
              <a:t>Greg@byersminton.com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13551" y="4721674"/>
            <a:ext cx="378937" cy="291437"/>
          </a:xfrm>
          <a:custGeom>
            <a:avLst/>
            <a:gdLst/>
            <a:ahLst/>
            <a:cxnLst/>
            <a:rect r="r" b="b" t="t" l="l"/>
            <a:pathLst>
              <a:path h="291437" w="378937">
                <a:moveTo>
                  <a:pt x="0" y="0"/>
                </a:moveTo>
                <a:lnTo>
                  <a:pt x="378937" y="0"/>
                </a:lnTo>
                <a:lnTo>
                  <a:pt x="378937" y="291437"/>
                </a:lnTo>
                <a:lnTo>
                  <a:pt x="0" y="29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-5400000">
            <a:off x="568482" y="5213428"/>
            <a:ext cx="829509" cy="1966473"/>
            <a:chOff x="0" y="0"/>
            <a:chExt cx="2354580" cy="5581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428018" y="5863340"/>
            <a:ext cx="734333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 Bold"/>
              </a:rPr>
              <a:t>www.byersminton.com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414605" y="6008251"/>
            <a:ext cx="376828" cy="376828"/>
          </a:xfrm>
          <a:custGeom>
            <a:avLst/>
            <a:gdLst/>
            <a:ahLst/>
            <a:cxnLst/>
            <a:rect r="r" b="b" t="t" l="l"/>
            <a:pathLst>
              <a:path h="376828" w="376828">
                <a:moveTo>
                  <a:pt x="0" y="0"/>
                </a:moveTo>
                <a:lnTo>
                  <a:pt x="376829" y="0"/>
                </a:lnTo>
                <a:lnTo>
                  <a:pt x="376829" y="376828"/>
                </a:lnTo>
                <a:lnTo>
                  <a:pt x="0" y="376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-5400000">
            <a:off x="568482" y="6542700"/>
            <a:ext cx="829509" cy="1966473"/>
            <a:chOff x="0" y="0"/>
            <a:chExt cx="2354580" cy="558188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CE0000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2428018" y="7192612"/>
            <a:ext cx="7343333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Telegraf Bold"/>
              </a:rPr>
              <a:t>88 E. Broad St., Suite 1650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19972" y="7264441"/>
            <a:ext cx="366095" cy="522992"/>
          </a:xfrm>
          <a:custGeom>
            <a:avLst/>
            <a:gdLst/>
            <a:ahLst/>
            <a:cxnLst/>
            <a:rect r="r" b="b" t="t" l="l"/>
            <a:pathLst>
              <a:path h="522992" w="366095">
                <a:moveTo>
                  <a:pt x="0" y="0"/>
                </a:moveTo>
                <a:lnTo>
                  <a:pt x="366095" y="0"/>
                </a:lnTo>
                <a:lnTo>
                  <a:pt x="366095" y="522992"/>
                </a:lnTo>
                <a:lnTo>
                  <a:pt x="0" y="522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829648" y="4406707"/>
            <a:ext cx="4496585" cy="1378471"/>
          </a:xfrm>
          <a:custGeom>
            <a:avLst/>
            <a:gdLst/>
            <a:ahLst/>
            <a:cxnLst/>
            <a:rect r="r" b="b" t="t" l="l"/>
            <a:pathLst>
              <a:path h="1378471" w="4496585">
                <a:moveTo>
                  <a:pt x="0" y="0"/>
                </a:moveTo>
                <a:lnTo>
                  <a:pt x="4496585" y="0"/>
                </a:lnTo>
                <a:lnTo>
                  <a:pt x="4496585" y="1378471"/>
                </a:lnTo>
                <a:lnTo>
                  <a:pt x="0" y="1378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240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DAFvjotVCzw</dc:identifier>
  <dcterms:modified xsi:type="dcterms:W3CDTF">2011-08-01T06:04:30Z</dcterms:modified>
  <cp:revision>1</cp:revision>
  <dc:title>Copy of PERI Annual Meeting - September 18, 2023</dc:title>
</cp:coreProperties>
</file>