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Lst>
  <p:sldSz cx="18288000" cy="10287000"/>
  <p:notesSz cx="6858000" cy="9144000"/>
  <p:embeddedFontLst>
    <p:embeddedFont>
      <p:font typeface="Lato" panose="020F0502020204030203" pitchFamily="34" charset="0"/>
      <p:regular r:id="rId16"/>
      <p:bold r:id="rId17"/>
      <p:italic r:id="rId18"/>
      <p:boldItalic r:id="rId19"/>
    </p:embeddedFont>
    <p:embeddedFont>
      <p:font typeface="Lato Bold" panose="020F0802020204030203" pitchFamily="34" charset="0"/>
      <p:regular r:id="rId20"/>
      <p:bold r:id="rId21"/>
    </p:embeddedFont>
    <p:embeddedFont>
      <p:font typeface="Lato Bold Italics" panose="020B0604020202020204" charset="0"/>
      <p:regular r:id="rId22"/>
    </p:embeddedFont>
    <p:embeddedFont>
      <p:font typeface="Lato Italics" panose="020B0604020202020204" charset="0"/>
      <p:regular r:id="rId23"/>
    </p:embeddedFont>
    <p:embeddedFont>
      <p:font typeface="Montserrat" pitchFamily="2" charset="0"/>
      <p:regular r:id="rId24"/>
      <p:bold r:id="rId25"/>
      <p:italic r:id="rId26"/>
      <p:boldItalic r:id="rId27"/>
    </p:embeddedFont>
    <p:embeddedFont>
      <p:font typeface="Montserrat Black" pitchFamily="2" charset="0"/>
      <p:bold r:id="rId28"/>
      <p:boldItalic r:id="rId29"/>
    </p:embeddedFont>
    <p:embeddedFont>
      <p:font typeface="Montserrat Bold" pitchFamily="2" charset="0"/>
      <p:regular r:id="rId30"/>
      <p:bold r:id="rId31"/>
    </p:embeddedFont>
    <p:embeddedFont>
      <p:font typeface="Montserrat Medium" pitchFamily="2" charset="0"/>
      <p:regular r:id="rId32"/>
      <p: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21" Type="http://schemas.openxmlformats.org/officeDocument/2006/relationships/font" Target="fonts/font6.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sidy Swick" userId="a103a560-5c01-4a4d-8351-aef4e1e024cc" providerId="ADAL" clId="{D0E45543-7C7F-4A89-9134-044C2BBA6C10}"/>
    <pc:docChg chg="modSld">
      <pc:chgData name="Cassidy Swick" userId="a103a560-5c01-4a4d-8351-aef4e1e024cc" providerId="ADAL" clId="{D0E45543-7C7F-4A89-9134-044C2BBA6C10}" dt="2026-03-24T13:56:11" v="46" actId="20577"/>
      <pc:docMkLst>
        <pc:docMk/>
      </pc:docMkLst>
      <pc:sldChg chg="modSp mod">
        <pc:chgData name="Cassidy Swick" userId="a103a560-5c01-4a4d-8351-aef4e1e024cc" providerId="ADAL" clId="{D0E45543-7C7F-4A89-9134-044C2BBA6C10}" dt="2026-03-24T13:56:11" v="46" actId="20577"/>
        <pc:sldMkLst>
          <pc:docMk/>
          <pc:sldMk cId="0" sldId="262"/>
        </pc:sldMkLst>
        <pc:spChg chg="mod">
          <ac:chgData name="Cassidy Swick" userId="a103a560-5c01-4a4d-8351-aef4e1e024cc" providerId="ADAL" clId="{D0E45543-7C7F-4A89-9134-044C2BBA6C10}" dt="2026-03-24T13:56:05.280" v="42" actId="20577"/>
          <ac:spMkLst>
            <pc:docMk/>
            <pc:sldMk cId="0" sldId="262"/>
            <ac:spMk id="25" creationId="{00000000-0000-0000-0000-000000000000}"/>
          </ac:spMkLst>
        </pc:spChg>
        <pc:spChg chg="mod">
          <ac:chgData name="Cassidy Swick" userId="a103a560-5c01-4a4d-8351-aef4e1e024cc" providerId="ADAL" clId="{D0E45543-7C7F-4A89-9134-044C2BBA6C10}" dt="2026-03-24T13:56:11" v="46" actId="20577"/>
          <ac:spMkLst>
            <pc:docMk/>
            <pc:sldMk cId="0" sldId="262"/>
            <ac:spMk id="27" creationId="{00000000-0000-0000-0000-000000000000}"/>
          </ac:spMkLst>
        </pc:spChg>
        <pc:spChg chg="mod">
          <ac:chgData name="Cassidy Swick" userId="a103a560-5c01-4a4d-8351-aef4e1e024cc" providerId="ADAL" clId="{D0E45543-7C7F-4A89-9134-044C2BBA6C10}" dt="2026-03-24T13:55:48.540" v="22" actId="20577"/>
          <ac:spMkLst>
            <pc:docMk/>
            <pc:sldMk cId="0" sldId="262"/>
            <ac:spMk id="28" creationId="{00000000-0000-0000-0000-000000000000}"/>
          </ac:spMkLst>
        </pc:spChg>
        <pc:spChg chg="mod">
          <ac:chgData name="Cassidy Swick" userId="a103a560-5c01-4a4d-8351-aef4e1e024cc" providerId="ADAL" clId="{D0E45543-7C7F-4A89-9134-044C2BBA6C10}" dt="2026-03-24T13:55:51.062" v="26" actId="20577"/>
          <ac:spMkLst>
            <pc:docMk/>
            <pc:sldMk cId="0" sldId="262"/>
            <ac:spMk id="29" creationId="{00000000-0000-0000-0000-000000000000}"/>
          </ac:spMkLst>
        </pc:spChg>
        <pc:spChg chg="mod">
          <ac:chgData name="Cassidy Swick" userId="a103a560-5c01-4a4d-8351-aef4e1e024cc" providerId="ADAL" clId="{D0E45543-7C7F-4A89-9134-044C2BBA6C10}" dt="2026-03-24T13:55:54.160" v="30" actId="20577"/>
          <ac:spMkLst>
            <pc:docMk/>
            <pc:sldMk cId="0" sldId="262"/>
            <ac:spMk id="30" creationId="{00000000-0000-0000-0000-000000000000}"/>
          </ac:spMkLst>
        </pc:spChg>
        <pc:spChg chg="mod">
          <ac:chgData name="Cassidy Swick" userId="a103a560-5c01-4a4d-8351-aef4e1e024cc" providerId="ADAL" clId="{D0E45543-7C7F-4A89-9134-044C2BBA6C10}" dt="2026-03-24T13:55:58.131" v="34" actId="20577"/>
          <ac:spMkLst>
            <pc:docMk/>
            <pc:sldMk cId="0" sldId="262"/>
            <ac:spMk id="34" creationId="{00000000-0000-0000-0000-000000000000}"/>
          </ac:spMkLst>
        </pc:spChg>
        <pc:spChg chg="mod">
          <ac:chgData name="Cassidy Swick" userId="a103a560-5c01-4a4d-8351-aef4e1e024cc" providerId="ADAL" clId="{D0E45543-7C7F-4A89-9134-044C2BBA6C10}" dt="2026-03-24T13:56:02.015" v="38" actId="20577"/>
          <ac:spMkLst>
            <pc:docMk/>
            <pc:sldMk cId="0" sldId="262"/>
            <ac:spMk id="35" creationId="{00000000-0000-0000-0000-000000000000}"/>
          </ac:spMkLst>
        </pc:spChg>
      </pc:sldChg>
      <pc:sldChg chg="modSp mod">
        <pc:chgData name="Cassidy Swick" userId="a103a560-5c01-4a4d-8351-aef4e1e024cc" providerId="ADAL" clId="{D0E45543-7C7F-4A89-9134-044C2BBA6C10}" dt="2026-03-18T12:40:11.842" v="21" actId="20577"/>
        <pc:sldMkLst>
          <pc:docMk/>
          <pc:sldMk cId="0" sldId="263"/>
        </pc:sldMkLst>
        <pc:spChg chg="mod">
          <ac:chgData name="Cassidy Swick" userId="a103a560-5c01-4a4d-8351-aef4e1e024cc" providerId="ADAL" clId="{D0E45543-7C7F-4A89-9134-044C2BBA6C10}" dt="2026-03-18T12:40:11.842" v="21" actId="20577"/>
          <ac:spMkLst>
            <pc:docMk/>
            <pc:sldMk cId="0" sldId="263"/>
            <ac:spMk id="2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24.03.2026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is HB 227?:</a:t>
            </a:r>
          </a:p>
          <a:p>
            <a:r>
              <a:rPr lang="en-US"/>
              <a:t>- A public safety bill aimed to bring clarity to excavation laws/enhance clarity in ______, reduce strains in the name of public safety</a:t>
            </a:r>
          </a:p>
          <a:p>
            <a:r>
              <a:rPr lang="en-US"/>
              <a:t>!! - Focal point is providing safe environment for those living &amp; working in Ohio</a:t>
            </a:r>
          </a:p>
          <a:p>
            <a:r>
              <a:rPr lang="en-US"/>
              <a:t>- Passed unanimously in the house, senate, concurrence...</a:t>
            </a:r>
          </a:p>
          <a:p>
            <a:r>
              <a:rPr lang="en-US"/>
              <a:t>- widely supported due to:</a:t>
            </a:r>
          </a:p>
          <a:p>
            <a:r>
              <a:rPr lang="en-US"/>
              <a:t>    - focus on safety for the ## people living and working in the state</a:t>
            </a:r>
          </a:p>
          <a:p>
            <a:endParaRPr lang="en-US"/>
          </a:p>
          <a:p>
            <a:r>
              <a:rPr lang="en-US"/>
              <a:t>***Exemptions apply to the ENTIRE INDUSTRY-- not just the utility company</a:t>
            </a:r>
          </a:p>
          <a:p>
            <a:endParaRPr lang="en-US"/>
          </a:p>
          <a:p>
            <a:r>
              <a:rPr lang="en-US"/>
              <a:t>How Does This Affect Me?</a:t>
            </a:r>
          </a:p>
          <a:p>
            <a:r>
              <a:rPr lang="en-US"/>
              <a:t>How Does This Affect the Industry?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49.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53.png"/><Relationship Id="rId5" Type="http://schemas.openxmlformats.org/officeDocument/2006/relationships/image" Target="../media/image51.png"/><Relationship Id="rId10" Type="http://schemas.openxmlformats.org/officeDocument/2006/relationships/hyperlink" Target="https://codes.ohio.gov/ohio-revised-code" TargetMode="External"/><Relationship Id="rId4" Type="http://schemas.openxmlformats.org/officeDocument/2006/relationships/image" Target="../media/image50.svg"/><Relationship Id="rId9" Type="http://schemas.openxmlformats.org/officeDocument/2006/relationships/hyperlink" Target="mailto:hb227@oups.org"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svg"/><Relationship Id="rId4" Type="http://schemas.openxmlformats.org/officeDocument/2006/relationships/image" Target="../media/image6.jpe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19.sv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9.sv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jpeg"/><Relationship Id="rId7" Type="http://schemas.openxmlformats.org/officeDocument/2006/relationships/image" Target="../media/image12.sv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5.svg"/></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12.svg"/><Relationship Id="rId4" Type="http://schemas.openxmlformats.org/officeDocument/2006/relationships/image" Target="../media/image40.jpe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41.png"/><Relationship Id="rId7" Type="http://schemas.openxmlformats.org/officeDocument/2006/relationships/image" Target="../media/image11.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6511" y="0"/>
            <a:ext cx="18444511" cy="10506858"/>
          </a:xfrm>
          <a:custGeom>
            <a:avLst/>
            <a:gdLst/>
            <a:ahLst/>
            <a:cxnLst/>
            <a:rect l="l" t="t" r="r" b="b"/>
            <a:pathLst>
              <a:path w="18444511" h="10506858">
                <a:moveTo>
                  <a:pt x="0" y="0"/>
                </a:moveTo>
                <a:lnTo>
                  <a:pt x="18444511" y="0"/>
                </a:lnTo>
                <a:lnTo>
                  <a:pt x="18444511" y="10506858"/>
                </a:lnTo>
                <a:lnTo>
                  <a:pt x="0" y="10506858"/>
                </a:lnTo>
                <a:lnTo>
                  <a:pt x="0" y="0"/>
                </a:lnTo>
                <a:close/>
              </a:path>
            </a:pathLst>
          </a:custGeom>
          <a:blipFill>
            <a:blip r:embed="rId2"/>
            <a:stretch>
              <a:fillRect l="-55635" r="-44826"/>
            </a:stretch>
          </a:blipFill>
        </p:spPr>
        <p:txBody>
          <a:bodyPr/>
          <a:lstStyle/>
          <a:p>
            <a:endParaRPr lang="en-US"/>
          </a:p>
        </p:txBody>
      </p:sp>
      <p:grpSp>
        <p:nvGrpSpPr>
          <p:cNvPr id="3" name="Group 3"/>
          <p:cNvGrpSpPr/>
          <p:nvPr/>
        </p:nvGrpSpPr>
        <p:grpSpPr>
          <a:xfrm>
            <a:off x="-381000" y="0"/>
            <a:ext cx="18984929" cy="10287000"/>
            <a:chOff x="0" y="0"/>
            <a:chExt cx="4984207" cy="2709333"/>
          </a:xfrm>
        </p:grpSpPr>
        <p:sp>
          <p:nvSpPr>
            <p:cNvPr id="4" name="Freeform 4"/>
            <p:cNvSpPr/>
            <p:nvPr/>
          </p:nvSpPr>
          <p:spPr>
            <a:xfrm>
              <a:off x="0" y="0"/>
              <a:ext cx="4984207" cy="2709333"/>
            </a:xfrm>
            <a:custGeom>
              <a:avLst/>
              <a:gdLst/>
              <a:ahLst/>
              <a:cxnLst/>
              <a:rect l="l" t="t" r="r" b="b"/>
              <a:pathLst>
                <a:path w="4984207" h="2709333">
                  <a:moveTo>
                    <a:pt x="0" y="0"/>
                  </a:moveTo>
                  <a:lnTo>
                    <a:pt x="4984207" y="0"/>
                  </a:lnTo>
                  <a:lnTo>
                    <a:pt x="4984207" y="2709333"/>
                  </a:lnTo>
                  <a:lnTo>
                    <a:pt x="0" y="2709333"/>
                  </a:lnTo>
                  <a:close/>
                </a:path>
              </a:pathLst>
            </a:custGeom>
            <a:gradFill rotWithShape="1">
              <a:gsLst>
                <a:gs pos="0">
                  <a:srgbClr val="000000">
                    <a:alpha val="56000"/>
                  </a:srgbClr>
                </a:gs>
                <a:gs pos="100000">
                  <a:srgbClr val="000000">
                    <a:alpha val="0"/>
                  </a:srgbClr>
                </a:gs>
              </a:gsLst>
              <a:lin ang="2700000"/>
            </a:gradFill>
          </p:spPr>
          <p:txBody>
            <a:bodyPr/>
            <a:lstStyle/>
            <a:p>
              <a:endParaRPr lang="en-US"/>
            </a:p>
          </p:txBody>
        </p:sp>
        <p:sp>
          <p:nvSpPr>
            <p:cNvPr id="5" name="TextBox 5"/>
            <p:cNvSpPr txBox="1"/>
            <p:nvPr/>
          </p:nvSpPr>
          <p:spPr>
            <a:xfrm>
              <a:off x="0" y="-47625"/>
              <a:ext cx="4984207" cy="2756958"/>
            </a:xfrm>
            <a:prstGeom prst="rect">
              <a:avLst/>
            </a:prstGeom>
          </p:spPr>
          <p:txBody>
            <a:bodyPr lIns="50800" tIns="50800" rIns="50800" bIns="50800" rtlCol="0" anchor="ctr"/>
            <a:lstStyle/>
            <a:p>
              <a:pPr algn="ctr">
                <a:lnSpc>
                  <a:spcPts val="3691"/>
                </a:lnSpc>
              </a:pPr>
              <a:endParaRPr/>
            </a:p>
          </p:txBody>
        </p:sp>
      </p:grpSp>
      <p:grpSp>
        <p:nvGrpSpPr>
          <p:cNvPr id="6" name="Group 6"/>
          <p:cNvGrpSpPr/>
          <p:nvPr/>
        </p:nvGrpSpPr>
        <p:grpSpPr>
          <a:xfrm>
            <a:off x="10834740" y="2905393"/>
            <a:ext cx="4184481" cy="5455495"/>
            <a:chOff x="0" y="0"/>
            <a:chExt cx="648286" cy="845199"/>
          </a:xfrm>
        </p:grpSpPr>
        <p:sp>
          <p:nvSpPr>
            <p:cNvPr id="7" name="Freeform 7"/>
            <p:cNvSpPr/>
            <p:nvPr/>
          </p:nvSpPr>
          <p:spPr>
            <a:xfrm>
              <a:off x="0" y="0"/>
              <a:ext cx="648286" cy="845199"/>
            </a:xfrm>
            <a:custGeom>
              <a:avLst/>
              <a:gdLst/>
              <a:ahLst/>
              <a:cxnLst/>
              <a:rect l="l" t="t" r="r" b="b"/>
              <a:pathLst>
                <a:path w="648286" h="845199">
                  <a:moveTo>
                    <a:pt x="0" y="0"/>
                  </a:moveTo>
                  <a:lnTo>
                    <a:pt x="648286" y="0"/>
                  </a:lnTo>
                  <a:lnTo>
                    <a:pt x="648286" y="845199"/>
                  </a:lnTo>
                  <a:lnTo>
                    <a:pt x="0" y="845199"/>
                  </a:lnTo>
                  <a:close/>
                </a:path>
              </a:pathLst>
            </a:custGeom>
            <a:blipFill>
              <a:blip r:embed="rId3"/>
              <a:stretch>
                <a:fillRect l="-37021" r="-37021"/>
              </a:stretch>
            </a:blipFill>
            <a:ln w="76200" cap="sq">
              <a:solidFill>
                <a:srgbClr val="F9F9F9"/>
              </a:solidFill>
              <a:prstDash val="solid"/>
              <a:miter/>
            </a:ln>
          </p:spPr>
          <p:txBody>
            <a:bodyPr/>
            <a:lstStyle/>
            <a:p>
              <a:endParaRPr lang="en-US"/>
            </a:p>
          </p:txBody>
        </p:sp>
      </p:grpSp>
      <p:grpSp>
        <p:nvGrpSpPr>
          <p:cNvPr id="8" name="Group 8"/>
          <p:cNvGrpSpPr/>
          <p:nvPr/>
        </p:nvGrpSpPr>
        <p:grpSpPr>
          <a:xfrm>
            <a:off x="15455923" y="2905393"/>
            <a:ext cx="3148005" cy="5455495"/>
            <a:chOff x="0" y="0"/>
            <a:chExt cx="487708" cy="845199"/>
          </a:xfrm>
        </p:grpSpPr>
        <p:sp>
          <p:nvSpPr>
            <p:cNvPr id="9" name="Freeform 9"/>
            <p:cNvSpPr/>
            <p:nvPr/>
          </p:nvSpPr>
          <p:spPr>
            <a:xfrm>
              <a:off x="0" y="0"/>
              <a:ext cx="487708" cy="845199"/>
            </a:xfrm>
            <a:custGeom>
              <a:avLst/>
              <a:gdLst/>
              <a:ahLst/>
              <a:cxnLst/>
              <a:rect l="l" t="t" r="r" b="b"/>
              <a:pathLst>
                <a:path w="487708" h="845199">
                  <a:moveTo>
                    <a:pt x="0" y="0"/>
                  </a:moveTo>
                  <a:lnTo>
                    <a:pt x="487708" y="0"/>
                  </a:lnTo>
                  <a:lnTo>
                    <a:pt x="487708" y="845199"/>
                  </a:lnTo>
                  <a:lnTo>
                    <a:pt x="0" y="845199"/>
                  </a:lnTo>
                  <a:close/>
                </a:path>
              </a:pathLst>
            </a:custGeom>
            <a:blipFill>
              <a:blip r:embed="rId4"/>
              <a:stretch>
                <a:fillRect l="-8480" t="-4680" r="-24444"/>
              </a:stretch>
            </a:blipFill>
            <a:ln w="76200" cap="sq">
              <a:solidFill>
                <a:srgbClr val="F9F9F9"/>
              </a:solidFill>
              <a:prstDash val="solid"/>
              <a:miter/>
            </a:ln>
          </p:spPr>
          <p:txBody>
            <a:bodyPr/>
            <a:lstStyle/>
            <a:p>
              <a:endParaRPr lang="en-US"/>
            </a:p>
          </p:txBody>
        </p:sp>
      </p:grpSp>
      <p:grpSp>
        <p:nvGrpSpPr>
          <p:cNvPr id="11" name="Group 11"/>
          <p:cNvGrpSpPr/>
          <p:nvPr/>
        </p:nvGrpSpPr>
        <p:grpSpPr>
          <a:xfrm>
            <a:off x="1283116" y="6193346"/>
            <a:ext cx="8251211" cy="701050"/>
            <a:chOff x="0" y="0"/>
            <a:chExt cx="2321770" cy="197265"/>
          </a:xfrm>
        </p:grpSpPr>
        <p:sp>
          <p:nvSpPr>
            <p:cNvPr id="12" name="Freeform 12"/>
            <p:cNvSpPr/>
            <p:nvPr/>
          </p:nvSpPr>
          <p:spPr>
            <a:xfrm>
              <a:off x="0" y="0"/>
              <a:ext cx="2321770" cy="197265"/>
            </a:xfrm>
            <a:custGeom>
              <a:avLst/>
              <a:gdLst/>
              <a:ahLst/>
              <a:cxnLst/>
              <a:rect l="l" t="t" r="r" b="b"/>
              <a:pathLst>
                <a:path w="2321770" h="197265">
                  <a:moveTo>
                    <a:pt x="0" y="0"/>
                  </a:moveTo>
                  <a:lnTo>
                    <a:pt x="2321770" y="0"/>
                  </a:lnTo>
                  <a:lnTo>
                    <a:pt x="2321770" y="197265"/>
                  </a:lnTo>
                  <a:lnTo>
                    <a:pt x="0" y="197265"/>
                  </a:lnTo>
                  <a:close/>
                </a:path>
              </a:pathLst>
            </a:custGeom>
            <a:solidFill>
              <a:srgbClr val="125598"/>
            </a:solidFill>
          </p:spPr>
          <p:txBody>
            <a:bodyPr/>
            <a:lstStyle/>
            <a:p>
              <a:endParaRPr lang="en-US"/>
            </a:p>
          </p:txBody>
        </p:sp>
        <p:sp>
          <p:nvSpPr>
            <p:cNvPr id="13" name="TextBox 13"/>
            <p:cNvSpPr txBox="1"/>
            <p:nvPr/>
          </p:nvSpPr>
          <p:spPr>
            <a:xfrm>
              <a:off x="0" y="-57150"/>
              <a:ext cx="2321770" cy="254415"/>
            </a:xfrm>
            <a:prstGeom prst="rect">
              <a:avLst/>
            </a:prstGeom>
          </p:spPr>
          <p:txBody>
            <a:bodyPr lIns="47548" tIns="47548" rIns="47548" bIns="47548" rtlCol="0" anchor="ctr"/>
            <a:lstStyle/>
            <a:p>
              <a:pPr algn="l">
                <a:lnSpc>
                  <a:spcPts val="3625"/>
                </a:lnSpc>
              </a:pPr>
              <a:endParaRPr/>
            </a:p>
          </p:txBody>
        </p:sp>
      </p:grpSp>
      <p:sp>
        <p:nvSpPr>
          <p:cNvPr id="14" name="TextBox 14"/>
          <p:cNvSpPr txBox="1"/>
          <p:nvPr/>
        </p:nvSpPr>
        <p:spPr>
          <a:xfrm>
            <a:off x="1621677" y="6282812"/>
            <a:ext cx="7796715" cy="405725"/>
          </a:xfrm>
          <a:prstGeom prst="rect">
            <a:avLst/>
          </a:prstGeom>
        </p:spPr>
        <p:txBody>
          <a:bodyPr lIns="0" tIns="0" rIns="0" bIns="0" rtlCol="0" anchor="t">
            <a:spAutoFit/>
          </a:bodyPr>
          <a:lstStyle/>
          <a:p>
            <a:pPr algn="l">
              <a:lnSpc>
                <a:spcPts val="3362"/>
              </a:lnSpc>
            </a:pPr>
            <a:r>
              <a:rPr lang="en-US" sz="2401" spc="60">
                <a:solidFill>
                  <a:srgbClr val="FFFFFF"/>
                </a:solidFill>
                <a:latin typeface="Lato"/>
                <a:ea typeface="Lato"/>
                <a:cs typeface="Lato"/>
                <a:sym typeface="Lato"/>
              </a:rPr>
              <a:t>Key Enhancements to Ohio's Damage Prevention Laws</a:t>
            </a:r>
          </a:p>
        </p:txBody>
      </p:sp>
      <p:sp>
        <p:nvSpPr>
          <p:cNvPr id="15" name="TextBox 15"/>
          <p:cNvSpPr txBox="1"/>
          <p:nvPr/>
        </p:nvSpPr>
        <p:spPr>
          <a:xfrm>
            <a:off x="1283116" y="3467100"/>
            <a:ext cx="8135276" cy="2438400"/>
          </a:xfrm>
          <a:prstGeom prst="rect">
            <a:avLst/>
          </a:prstGeom>
        </p:spPr>
        <p:txBody>
          <a:bodyPr lIns="0" tIns="0" rIns="0" bIns="0" rtlCol="0" anchor="t">
            <a:spAutoFit/>
          </a:bodyPr>
          <a:lstStyle/>
          <a:p>
            <a:pPr algn="l">
              <a:lnSpc>
                <a:spcPts val="9600"/>
              </a:lnSpc>
            </a:pPr>
            <a:r>
              <a:rPr lang="en-US" sz="8000" b="1" dirty="0">
                <a:solidFill>
                  <a:srgbClr val="FFFFFF"/>
                </a:solidFill>
                <a:latin typeface="Montserrat Bold"/>
                <a:ea typeface="Montserrat Bold"/>
                <a:cs typeface="Montserrat Bold"/>
                <a:sym typeface="Montserrat Bold"/>
              </a:rPr>
              <a:t>Understanding House Bill 227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grpSp>
        <p:nvGrpSpPr>
          <p:cNvPr id="2" name="Group 2"/>
          <p:cNvGrpSpPr/>
          <p:nvPr/>
        </p:nvGrpSpPr>
        <p:grpSpPr>
          <a:xfrm>
            <a:off x="16843422" y="0"/>
            <a:ext cx="1444578" cy="1429591"/>
            <a:chOff x="0" y="0"/>
            <a:chExt cx="380465" cy="376518"/>
          </a:xfrm>
        </p:grpSpPr>
        <p:sp>
          <p:nvSpPr>
            <p:cNvPr id="3" name="Freeform 3"/>
            <p:cNvSpPr/>
            <p:nvPr/>
          </p:nvSpPr>
          <p:spPr>
            <a:xfrm>
              <a:off x="0" y="0"/>
              <a:ext cx="380465" cy="376518"/>
            </a:xfrm>
            <a:custGeom>
              <a:avLst/>
              <a:gdLst/>
              <a:ahLst/>
              <a:cxnLst/>
              <a:rect l="l" t="t" r="r" b="b"/>
              <a:pathLst>
                <a:path w="380465" h="376518">
                  <a:moveTo>
                    <a:pt x="0" y="0"/>
                  </a:moveTo>
                  <a:lnTo>
                    <a:pt x="380465" y="0"/>
                  </a:lnTo>
                  <a:lnTo>
                    <a:pt x="380465" y="376518"/>
                  </a:lnTo>
                  <a:lnTo>
                    <a:pt x="0" y="376518"/>
                  </a:lnTo>
                  <a:close/>
                </a:path>
              </a:pathLst>
            </a:custGeom>
            <a:solidFill>
              <a:srgbClr val="125598"/>
            </a:solidFill>
          </p:spPr>
          <p:txBody>
            <a:bodyPr/>
            <a:lstStyle/>
            <a:p>
              <a:endParaRPr lang="en-US"/>
            </a:p>
          </p:txBody>
        </p:sp>
        <p:sp>
          <p:nvSpPr>
            <p:cNvPr id="4" name="TextBox 4"/>
            <p:cNvSpPr txBox="1"/>
            <p:nvPr/>
          </p:nvSpPr>
          <p:spPr>
            <a:xfrm>
              <a:off x="0" y="-47625"/>
              <a:ext cx="380465" cy="424143"/>
            </a:xfrm>
            <a:prstGeom prst="rect">
              <a:avLst/>
            </a:prstGeom>
          </p:spPr>
          <p:txBody>
            <a:bodyPr lIns="50800" tIns="50800" rIns="50800" bIns="50800" rtlCol="0" anchor="ctr"/>
            <a:lstStyle/>
            <a:p>
              <a:pPr algn="ctr">
                <a:lnSpc>
                  <a:spcPts val="3591"/>
                </a:lnSpc>
              </a:pPr>
              <a:endParaRPr/>
            </a:p>
          </p:txBody>
        </p:sp>
      </p:grpSp>
      <p:grpSp>
        <p:nvGrpSpPr>
          <p:cNvPr id="5" name="Group 5"/>
          <p:cNvGrpSpPr/>
          <p:nvPr/>
        </p:nvGrpSpPr>
        <p:grpSpPr>
          <a:xfrm>
            <a:off x="1273839" y="6638288"/>
            <a:ext cx="7111931" cy="3648712"/>
            <a:chOff x="0" y="0"/>
            <a:chExt cx="1101824" cy="565281"/>
          </a:xfrm>
        </p:grpSpPr>
        <p:sp>
          <p:nvSpPr>
            <p:cNvPr id="6" name="Freeform 6"/>
            <p:cNvSpPr/>
            <p:nvPr/>
          </p:nvSpPr>
          <p:spPr>
            <a:xfrm>
              <a:off x="0" y="0"/>
              <a:ext cx="1101824" cy="565281"/>
            </a:xfrm>
            <a:custGeom>
              <a:avLst/>
              <a:gdLst/>
              <a:ahLst/>
              <a:cxnLst/>
              <a:rect l="l" t="t" r="r" b="b"/>
              <a:pathLst>
                <a:path w="1101824" h="565281">
                  <a:moveTo>
                    <a:pt x="0" y="0"/>
                  </a:moveTo>
                  <a:lnTo>
                    <a:pt x="1101824" y="0"/>
                  </a:lnTo>
                  <a:lnTo>
                    <a:pt x="1101824" y="565281"/>
                  </a:lnTo>
                  <a:lnTo>
                    <a:pt x="0" y="565281"/>
                  </a:lnTo>
                  <a:close/>
                </a:path>
              </a:pathLst>
            </a:custGeom>
            <a:blipFill>
              <a:blip r:embed="rId2"/>
              <a:stretch>
                <a:fillRect t="-47458" b="-47458"/>
              </a:stretch>
            </a:blipFill>
          </p:spPr>
          <p:txBody>
            <a:bodyPr/>
            <a:lstStyle/>
            <a:p>
              <a:endParaRPr lang="en-US"/>
            </a:p>
          </p:txBody>
        </p:sp>
      </p:grpSp>
      <p:grpSp>
        <p:nvGrpSpPr>
          <p:cNvPr id="7" name="Group 7"/>
          <p:cNvGrpSpPr/>
          <p:nvPr/>
        </p:nvGrpSpPr>
        <p:grpSpPr>
          <a:xfrm>
            <a:off x="9103950" y="4612975"/>
            <a:ext cx="8367014" cy="4447951"/>
            <a:chOff x="0" y="0"/>
            <a:chExt cx="2203658" cy="1171477"/>
          </a:xfrm>
        </p:grpSpPr>
        <p:sp>
          <p:nvSpPr>
            <p:cNvPr id="8" name="Freeform 8"/>
            <p:cNvSpPr/>
            <p:nvPr/>
          </p:nvSpPr>
          <p:spPr>
            <a:xfrm>
              <a:off x="0" y="0"/>
              <a:ext cx="2203658" cy="1171477"/>
            </a:xfrm>
            <a:custGeom>
              <a:avLst/>
              <a:gdLst/>
              <a:ahLst/>
              <a:cxnLst/>
              <a:rect l="l" t="t" r="r" b="b"/>
              <a:pathLst>
                <a:path w="2203658" h="1171477">
                  <a:moveTo>
                    <a:pt x="0" y="0"/>
                  </a:moveTo>
                  <a:lnTo>
                    <a:pt x="2203658" y="0"/>
                  </a:lnTo>
                  <a:lnTo>
                    <a:pt x="2203658" y="1171477"/>
                  </a:lnTo>
                  <a:lnTo>
                    <a:pt x="0" y="1171477"/>
                  </a:lnTo>
                  <a:close/>
                </a:path>
              </a:pathLst>
            </a:custGeom>
            <a:solidFill>
              <a:srgbClr val="EFEFEF"/>
            </a:solidFill>
          </p:spPr>
          <p:txBody>
            <a:bodyPr/>
            <a:lstStyle/>
            <a:p>
              <a:endParaRPr lang="en-US"/>
            </a:p>
          </p:txBody>
        </p:sp>
        <p:sp>
          <p:nvSpPr>
            <p:cNvPr id="9" name="TextBox 9"/>
            <p:cNvSpPr txBox="1"/>
            <p:nvPr/>
          </p:nvSpPr>
          <p:spPr>
            <a:xfrm>
              <a:off x="0" y="-47625"/>
              <a:ext cx="2203658" cy="1219102"/>
            </a:xfrm>
            <a:prstGeom prst="rect">
              <a:avLst/>
            </a:prstGeom>
          </p:spPr>
          <p:txBody>
            <a:bodyPr lIns="50800" tIns="50800" rIns="50800" bIns="50800" rtlCol="0" anchor="ctr"/>
            <a:lstStyle/>
            <a:p>
              <a:pPr algn="ctr">
                <a:lnSpc>
                  <a:spcPts val="3591"/>
                </a:lnSpc>
              </a:pPr>
              <a:endParaRPr/>
            </a:p>
          </p:txBody>
        </p:sp>
      </p:grpSp>
      <p:grpSp>
        <p:nvGrpSpPr>
          <p:cNvPr id="10" name="Group 10"/>
          <p:cNvGrpSpPr/>
          <p:nvPr/>
        </p:nvGrpSpPr>
        <p:grpSpPr>
          <a:xfrm>
            <a:off x="0" y="8793143"/>
            <a:ext cx="1273839" cy="1596615"/>
            <a:chOff x="0" y="0"/>
            <a:chExt cx="335497" cy="420508"/>
          </a:xfrm>
        </p:grpSpPr>
        <p:sp>
          <p:nvSpPr>
            <p:cNvPr id="11" name="Freeform 11"/>
            <p:cNvSpPr/>
            <p:nvPr/>
          </p:nvSpPr>
          <p:spPr>
            <a:xfrm>
              <a:off x="0" y="0"/>
              <a:ext cx="335497" cy="420508"/>
            </a:xfrm>
            <a:custGeom>
              <a:avLst/>
              <a:gdLst/>
              <a:ahLst/>
              <a:cxnLst/>
              <a:rect l="l" t="t" r="r" b="b"/>
              <a:pathLst>
                <a:path w="335497" h="420508">
                  <a:moveTo>
                    <a:pt x="0" y="0"/>
                  </a:moveTo>
                  <a:lnTo>
                    <a:pt x="335497" y="0"/>
                  </a:lnTo>
                  <a:lnTo>
                    <a:pt x="335497" y="420508"/>
                  </a:lnTo>
                  <a:lnTo>
                    <a:pt x="0" y="420508"/>
                  </a:lnTo>
                  <a:close/>
                </a:path>
              </a:pathLst>
            </a:custGeom>
            <a:solidFill>
              <a:srgbClr val="125598"/>
            </a:solidFill>
          </p:spPr>
          <p:txBody>
            <a:bodyPr/>
            <a:lstStyle/>
            <a:p>
              <a:endParaRPr lang="en-US"/>
            </a:p>
          </p:txBody>
        </p:sp>
        <p:sp>
          <p:nvSpPr>
            <p:cNvPr id="12" name="TextBox 12"/>
            <p:cNvSpPr txBox="1"/>
            <p:nvPr/>
          </p:nvSpPr>
          <p:spPr>
            <a:xfrm>
              <a:off x="0" y="-47625"/>
              <a:ext cx="335497" cy="468133"/>
            </a:xfrm>
            <a:prstGeom prst="rect">
              <a:avLst/>
            </a:prstGeom>
          </p:spPr>
          <p:txBody>
            <a:bodyPr lIns="50800" tIns="50800" rIns="50800" bIns="50800" rtlCol="0" anchor="ctr"/>
            <a:lstStyle/>
            <a:p>
              <a:pPr algn="ctr">
                <a:lnSpc>
                  <a:spcPts val="3591"/>
                </a:lnSpc>
              </a:pPr>
              <a:endParaRPr/>
            </a:p>
          </p:txBody>
        </p:sp>
      </p:grpSp>
      <p:grpSp>
        <p:nvGrpSpPr>
          <p:cNvPr id="13" name="Group 13"/>
          <p:cNvGrpSpPr/>
          <p:nvPr/>
        </p:nvGrpSpPr>
        <p:grpSpPr>
          <a:xfrm>
            <a:off x="0" y="9912052"/>
            <a:ext cx="1273839" cy="477706"/>
            <a:chOff x="0" y="0"/>
            <a:chExt cx="335497" cy="125816"/>
          </a:xfrm>
        </p:grpSpPr>
        <p:sp>
          <p:nvSpPr>
            <p:cNvPr id="14" name="Freeform 14"/>
            <p:cNvSpPr/>
            <p:nvPr/>
          </p:nvSpPr>
          <p:spPr>
            <a:xfrm>
              <a:off x="0" y="0"/>
              <a:ext cx="335497" cy="125816"/>
            </a:xfrm>
            <a:custGeom>
              <a:avLst/>
              <a:gdLst/>
              <a:ahLst/>
              <a:cxnLst/>
              <a:rect l="l" t="t" r="r" b="b"/>
              <a:pathLst>
                <a:path w="335497" h="125816">
                  <a:moveTo>
                    <a:pt x="0" y="0"/>
                  </a:moveTo>
                  <a:lnTo>
                    <a:pt x="335497" y="0"/>
                  </a:lnTo>
                  <a:lnTo>
                    <a:pt x="335497" y="125816"/>
                  </a:lnTo>
                  <a:lnTo>
                    <a:pt x="0" y="125816"/>
                  </a:lnTo>
                  <a:close/>
                </a:path>
              </a:pathLst>
            </a:custGeom>
            <a:solidFill>
              <a:srgbClr val="125598"/>
            </a:solidFill>
          </p:spPr>
          <p:txBody>
            <a:bodyPr/>
            <a:lstStyle/>
            <a:p>
              <a:endParaRPr lang="en-US"/>
            </a:p>
          </p:txBody>
        </p:sp>
        <p:sp>
          <p:nvSpPr>
            <p:cNvPr id="15" name="TextBox 15"/>
            <p:cNvSpPr txBox="1"/>
            <p:nvPr/>
          </p:nvSpPr>
          <p:spPr>
            <a:xfrm>
              <a:off x="0" y="-47625"/>
              <a:ext cx="335497" cy="173441"/>
            </a:xfrm>
            <a:prstGeom prst="rect">
              <a:avLst/>
            </a:prstGeom>
          </p:spPr>
          <p:txBody>
            <a:bodyPr lIns="50800" tIns="50800" rIns="50800" bIns="50800" rtlCol="0" anchor="ctr"/>
            <a:lstStyle/>
            <a:p>
              <a:pPr algn="ctr">
                <a:lnSpc>
                  <a:spcPts val="3591"/>
                </a:lnSpc>
              </a:pPr>
              <a:endParaRPr/>
            </a:p>
          </p:txBody>
        </p:sp>
      </p:grpSp>
      <p:grpSp>
        <p:nvGrpSpPr>
          <p:cNvPr id="16" name="Group 16"/>
          <p:cNvGrpSpPr/>
          <p:nvPr/>
        </p:nvGrpSpPr>
        <p:grpSpPr>
          <a:xfrm>
            <a:off x="1316669" y="792856"/>
            <a:ext cx="4323651" cy="471687"/>
            <a:chOff x="0" y="0"/>
            <a:chExt cx="5764869" cy="628916"/>
          </a:xfrm>
        </p:grpSpPr>
        <p:grpSp>
          <p:nvGrpSpPr>
            <p:cNvPr id="17" name="Group 17"/>
            <p:cNvGrpSpPr/>
            <p:nvPr/>
          </p:nvGrpSpPr>
          <p:grpSpPr>
            <a:xfrm>
              <a:off x="0" y="0"/>
              <a:ext cx="5764869" cy="628916"/>
              <a:chOff x="0" y="0"/>
              <a:chExt cx="1309857" cy="142898"/>
            </a:xfrm>
          </p:grpSpPr>
          <p:sp>
            <p:nvSpPr>
              <p:cNvPr id="18" name="Freeform 18"/>
              <p:cNvSpPr/>
              <p:nvPr/>
            </p:nvSpPr>
            <p:spPr>
              <a:xfrm>
                <a:off x="0" y="0"/>
                <a:ext cx="1309857" cy="142898"/>
              </a:xfrm>
              <a:custGeom>
                <a:avLst/>
                <a:gdLst/>
                <a:ahLst/>
                <a:cxnLst/>
                <a:rect l="l" t="t" r="r" b="b"/>
                <a:pathLst>
                  <a:path w="1309857" h="142898">
                    <a:moveTo>
                      <a:pt x="0" y="0"/>
                    </a:moveTo>
                    <a:lnTo>
                      <a:pt x="1309857" y="0"/>
                    </a:lnTo>
                    <a:lnTo>
                      <a:pt x="1309857" y="142898"/>
                    </a:lnTo>
                    <a:lnTo>
                      <a:pt x="0" y="142898"/>
                    </a:lnTo>
                    <a:close/>
                  </a:path>
                </a:pathLst>
              </a:custGeom>
              <a:solidFill>
                <a:srgbClr val="125598"/>
              </a:solidFill>
            </p:spPr>
            <p:txBody>
              <a:bodyPr/>
              <a:lstStyle/>
              <a:p>
                <a:endParaRPr lang="en-US"/>
              </a:p>
            </p:txBody>
          </p:sp>
          <p:sp>
            <p:nvSpPr>
              <p:cNvPr id="19" name="TextBox 19"/>
              <p:cNvSpPr txBox="1"/>
              <p:nvPr/>
            </p:nvSpPr>
            <p:spPr>
              <a:xfrm>
                <a:off x="0" y="-47625"/>
                <a:ext cx="1309857" cy="190523"/>
              </a:xfrm>
              <a:prstGeom prst="rect">
                <a:avLst/>
              </a:prstGeom>
            </p:spPr>
            <p:txBody>
              <a:bodyPr lIns="50800" tIns="50800" rIns="50800" bIns="50800" rtlCol="0" anchor="ctr"/>
              <a:lstStyle/>
              <a:p>
                <a:pPr algn="ctr">
                  <a:lnSpc>
                    <a:spcPts val="3591"/>
                  </a:lnSpc>
                </a:pPr>
                <a:endParaRPr/>
              </a:p>
            </p:txBody>
          </p:sp>
        </p:grpSp>
        <p:sp>
          <p:nvSpPr>
            <p:cNvPr id="20" name="TextBox 20"/>
            <p:cNvSpPr txBox="1"/>
            <p:nvPr/>
          </p:nvSpPr>
          <p:spPr>
            <a:xfrm>
              <a:off x="409088" y="21164"/>
              <a:ext cx="5074951" cy="525145"/>
            </a:xfrm>
            <a:prstGeom prst="rect">
              <a:avLst/>
            </a:prstGeom>
          </p:spPr>
          <p:txBody>
            <a:bodyPr lIns="0" tIns="0" rIns="0" bIns="0" rtlCol="0" anchor="t">
              <a:spAutoFit/>
            </a:bodyPr>
            <a:lstStyle/>
            <a:p>
              <a:pPr algn="l">
                <a:lnSpc>
                  <a:spcPts val="3359"/>
                </a:lnSpc>
              </a:pPr>
              <a:r>
                <a:rPr lang="en-US" sz="2399">
                  <a:solidFill>
                    <a:srgbClr val="FFFFFF"/>
                  </a:solidFill>
                  <a:latin typeface="Lato"/>
                  <a:ea typeface="Lato"/>
                  <a:cs typeface="Lato"/>
                  <a:sym typeface="Lato"/>
                </a:rPr>
                <a:t>ORC 3781.271 (B) (C) &amp; (D)</a:t>
              </a:r>
            </a:p>
          </p:txBody>
        </p:sp>
      </p:grpSp>
      <p:grpSp>
        <p:nvGrpSpPr>
          <p:cNvPr id="21" name="Group 21"/>
          <p:cNvGrpSpPr/>
          <p:nvPr/>
        </p:nvGrpSpPr>
        <p:grpSpPr>
          <a:xfrm>
            <a:off x="9731491" y="0"/>
            <a:ext cx="7111931" cy="3648712"/>
            <a:chOff x="0" y="0"/>
            <a:chExt cx="1101824" cy="565281"/>
          </a:xfrm>
        </p:grpSpPr>
        <p:sp>
          <p:nvSpPr>
            <p:cNvPr id="22" name="Freeform 22"/>
            <p:cNvSpPr/>
            <p:nvPr/>
          </p:nvSpPr>
          <p:spPr>
            <a:xfrm>
              <a:off x="0" y="0"/>
              <a:ext cx="1101824" cy="565281"/>
            </a:xfrm>
            <a:custGeom>
              <a:avLst/>
              <a:gdLst/>
              <a:ahLst/>
              <a:cxnLst/>
              <a:rect l="l" t="t" r="r" b="b"/>
              <a:pathLst>
                <a:path w="1101824" h="565281">
                  <a:moveTo>
                    <a:pt x="0" y="0"/>
                  </a:moveTo>
                  <a:lnTo>
                    <a:pt x="1101824" y="0"/>
                  </a:lnTo>
                  <a:lnTo>
                    <a:pt x="1101824" y="565281"/>
                  </a:lnTo>
                  <a:lnTo>
                    <a:pt x="0" y="565281"/>
                  </a:lnTo>
                  <a:close/>
                </a:path>
              </a:pathLst>
            </a:custGeom>
            <a:blipFill>
              <a:blip r:embed="rId3"/>
              <a:stretch>
                <a:fillRect l="-2085" r="-2085"/>
              </a:stretch>
            </a:blipFill>
          </p:spPr>
          <p:txBody>
            <a:bodyPr/>
            <a:lstStyle/>
            <a:p>
              <a:endParaRPr lang="en-US"/>
            </a:p>
          </p:txBody>
        </p:sp>
      </p:grpSp>
      <p:sp>
        <p:nvSpPr>
          <p:cNvPr id="23" name="TextBox 23"/>
          <p:cNvSpPr txBox="1"/>
          <p:nvPr/>
        </p:nvSpPr>
        <p:spPr>
          <a:xfrm>
            <a:off x="1273839" y="1417587"/>
            <a:ext cx="5967281" cy="1695450"/>
          </a:xfrm>
          <a:prstGeom prst="rect">
            <a:avLst/>
          </a:prstGeom>
        </p:spPr>
        <p:txBody>
          <a:bodyPr lIns="0" tIns="0" rIns="0" bIns="0" rtlCol="0" anchor="t">
            <a:spAutoFit/>
          </a:bodyPr>
          <a:lstStyle/>
          <a:p>
            <a:pPr algn="l">
              <a:lnSpc>
                <a:spcPts val="6720"/>
              </a:lnSpc>
            </a:pPr>
            <a:r>
              <a:rPr lang="en-US" sz="5600" b="1">
                <a:solidFill>
                  <a:srgbClr val="000000"/>
                </a:solidFill>
                <a:latin typeface="Montserrat Bold"/>
                <a:ea typeface="Montserrat Bold"/>
                <a:cs typeface="Montserrat Bold"/>
                <a:sym typeface="Montserrat Bold"/>
              </a:rPr>
              <a:t>Damage Reporting Data</a:t>
            </a:r>
          </a:p>
        </p:txBody>
      </p:sp>
      <p:sp>
        <p:nvSpPr>
          <p:cNvPr id="24" name="TextBox 24"/>
          <p:cNvSpPr txBox="1"/>
          <p:nvPr/>
        </p:nvSpPr>
        <p:spPr>
          <a:xfrm>
            <a:off x="1249777" y="4034825"/>
            <a:ext cx="7642509" cy="1108675"/>
          </a:xfrm>
          <a:prstGeom prst="rect">
            <a:avLst/>
          </a:prstGeom>
        </p:spPr>
        <p:txBody>
          <a:bodyPr lIns="0" tIns="0" rIns="0" bIns="0" rtlCol="0" anchor="t">
            <a:spAutoFit/>
          </a:bodyPr>
          <a:lstStyle/>
          <a:p>
            <a:pPr algn="l">
              <a:lnSpc>
                <a:spcPts val="2941"/>
              </a:lnSpc>
            </a:pPr>
            <a:r>
              <a:rPr lang="en-US" sz="2101">
                <a:solidFill>
                  <a:srgbClr val="000000"/>
                </a:solidFill>
                <a:latin typeface="Lato"/>
                <a:ea typeface="Lato"/>
                <a:cs typeface="Lato"/>
                <a:sym typeface="Lato"/>
              </a:rPr>
              <a:t>To enhance accountability and strengthen excavation safety efforts, these provisions establish a structured approach to </a:t>
            </a:r>
            <a:r>
              <a:rPr lang="en-US" sz="2101" b="1">
                <a:solidFill>
                  <a:srgbClr val="000000"/>
                </a:solidFill>
                <a:latin typeface="Lato Bold"/>
                <a:ea typeface="Lato Bold"/>
                <a:cs typeface="Lato Bold"/>
                <a:sym typeface="Lato Bold"/>
              </a:rPr>
              <a:t>damage reporting data.</a:t>
            </a:r>
          </a:p>
        </p:txBody>
      </p:sp>
      <p:sp>
        <p:nvSpPr>
          <p:cNvPr id="25" name="TextBox 25"/>
          <p:cNvSpPr txBox="1"/>
          <p:nvPr/>
        </p:nvSpPr>
        <p:spPr>
          <a:xfrm>
            <a:off x="9684716" y="5579033"/>
            <a:ext cx="386879" cy="365760"/>
          </a:xfrm>
          <a:prstGeom prst="rect">
            <a:avLst/>
          </a:prstGeom>
        </p:spPr>
        <p:txBody>
          <a:bodyPr lIns="0" tIns="0" rIns="0" bIns="0" rtlCol="0" anchor="t">
            <a:spAutoFit/>
          </a:bodyPr>
          <a:lstStyle/>
          <a:p>
            <a:pPr algn="l">
              <a:lnSpc>
                <a:spcPts val="2940"/>
              </a:lnSpc>
            </a:pPr>
            <a:r>
              <a:rPr lang="en-US" sz="2100" b="1">
                <a:solidFill>
                  <a:srgbClr val="000000"/>
                </a:solidFill>
                <a:latin typeface="Lato Bold"/>
                <a:ea typeface="Lato Bold"/>
                <a:cs typeface="Lato Bold"/>
                <a:sym typeface="Lato Bold"/>
              </a:rPr>
              <a:t>(B) </a:t>
            </a:r>
          </a:p>
        </p:txBody>
      </p:sp>
      <p:sp>
        <p:nvSpPr>
          <p:cNvPr id="26" name="TextBox 26"/>
          <p:cNvSpPr txBox="1"/>
          <p:nvPr/>
        </p:nvSpPr>
        <p:spPr>
          <a:xfrm>
            <a:off x="10235507" y="5579033"/>
            <a:ext cx="6738604" cy="737235"/>
          </a:xfrm>
          <a:prstGeom prst="rect">
            <a:avLst/>
          </a:prstGeom>
        </p:spPr>
        <p:txBody>
          <a:bodyPr lIns="0" tIns="0" rIns="0" bIns="0" rtlCol="0" anchor="t">
            <a:spAutoFit/>
          </a:bodyPr>
          <a:lstStyle/>
          <a:p>
            <a:pPr algn="l">
              <a:lnSpc>
                <a:spcPts val="2940"/>
              </a:lnSpc>
            </a:pPr>
            <a:r>
              <a:rPr lang="en-US" sz="2100">
                <a:solidFill>
                  <a:srgbClr val="000000"/>
                </a:solidFill>
                <a:latin typeface="Lato"/>
                <a:ea typeface="Lato"/>
                <a:cs typeface="Lato"/>
                <a:sym typeface="Lato"/>
              </a:rPr>
              <a:t>OHIO811 will collect and maintain a centralized database of underground facility damage notifications.</a:t>
            </a:r>
          </a:p>
        </p:txBody>
      </p:sp>
      <p:sp>
        <p:nvSpPr>
          <p:cNvPr id="27" name="TextBox 27"/>
          <p:cNvSpPr txBox="1"/>
          <p:nvPr/>
        </p:nvSpPr>
        <p:spPr>
          <a:xfrm>
            <a:off x="9684716" y="6480098"/>
            <a:ext cx="382339" cy="365760"/>
          </a:xfrm>
          <a:prstGeom prst="rect">
            <a:avLst/>
          </a:prstGeom>
        </p:spPr>
        <p:txBody>
          <a:bodyPr lIns="0" tIns="0" rIns="0" bIns="0" rtlCol="0" anchor="t">
            <a:spAutoFit/>
          </a:bodyPr>
          <a:lstStyle/>
          <a:p>
            <a:pPr algn="l">
              <a:lnSpc>
                <a:spcPts val="2940"/>
              </a:lnSpc>
            </a:pPr>
            <a:r>
              <a:rPr lang="en-US" sz="2100" b="1">
                <a:solidFill>
                  <a:srgbClr val="000000"/>
                </a:solidFill>
                <a:latin typeface="Lato Bold"/>
                <a:ea typeface="Lato Bold"/>
                <a:cs typeface="Lato Bold"/>
                <a:sym typeface="Lato Bold"/>
              </a:rPr>
              <a:t>(C) </a:t>
            </a:r>
          </a:p>
        </p:txBody>
      </p:sp>
      <p:sp>
        <p:nvSpPr>
          <p:cNvPr id="28" name="TextBox 28"/>
          <p:cNvSpPr txBox="1"/>
          <p:nvPr/>
        </p:nvSpPr>
        <p:spPr>
          <a:xfrm>
            <a:off x="10235507" y="6480098"/>
            <a:ext cx="6738604" cy="737235"/>
          </a:xfrm>
          <a:prstGeom prst="rect">
            <a:avLst/>
          </a:prstGeom>
        </p:spPr>
        <p:txBody>
          <a:bodyPr lIns="0" tIns="0" rIns="0" bIns="0" rtlCol="0" anchor="t">
            <a:spAutoFit/>
          </a:bodyPr>
          <a:lstStyle/>
          <a:p>
            <a:pPr algn="l">
              <a:lnSpc>
                <a:spcPts val="2940"/>
              </a:lnSpc>
            </a:pPr>
            <a:r>
              <a:rPr lang="en-US" sz="2100" b="1">
                <a:solidFill>
                  <a:srgbClr val="000000"/>
                </a:solidFill>
                <a:latin typeface="Lato Bold"/>
                <a:ea typeface="Lato Bold"/>
                <a:cs typeface="Lato Bold"/>
                <a:sym typeface="Lato Bold"/>
              </a:rPr>
              <a:t>Compiled, nonconfidential </a:t>
            </a:r>
            <a:r>
              <a:rPr lang="en-US" sz="2100">
                <a:solidFill>
                  <a:srgbClr val="000000"/>
                </a:solidFill>
                <a:latin typeface="Lato"/>
                <a:ea typeface="Lato"/>
                <a:cs typeface="Lato"/>
                <a:sym typeface="Lato"/>
              </a:rPr>
              <a:t>damage data will be published on OHIO811’s web site.</a:t>
            </a:r>
          </a:p>
        </p:txBody>
      </p:sp>
      <p:sp>
        <p:nvSpPr>
          <p:cNvPr id="29" name="TextBox 29"/>
          <p:cNvSpPr txBox="1"/>
          <p:nvPr/>
        </p:nvSpPr>
        <p:spPr>
          <a:xfrm>
            <a:off x="9684716" y="7379258"/>
            <a:ext cx="382338" cy="336311"/>
          </a:xfrm>
          <a:prstGeom prst="rect">
            <a:avLst/>
          </a:prstGeom>
        </p:spPr>
        <p:txBody>
          <a:bodyPr wrap="square" lIns="0" tIns="0" rIns="0" bIns="0" rtlCol="0" anchor="t">
            <a:spAutoFit/>
          </a:bodyPr>
          <a:lstStyle/>
          <a:p>
            <a:pPr algn="l">
              <a:lnSpc>
                <a:spcPts val="2940"/>
              </a:lnSpc>
            </a:pPr>
            <a:r>
              <a:rPr lang="en-US" sz="2100" b="1" dirty="0">
                <a:solidFill>
                  <a:srgbClr val="000000"/>
                </a:solidFill>
                <a:latin typeface="Lato Bold"/>
                <a:ea typeface="Lato Bold"/>
                <a:cs typeface="Lato Bold"/>
                <a:sym typeface="Lato Bold"/>
              </a:rPr>
              <a:t>(D)</a:t>
            </a:r>
          </a:p>
        </p:txBody>
      </p:sp>
      <p:sp>
        <p:nvSpPr>
          <p:cNvPr id="30" name="TextBox 30"/>
          <p:cNvSpPr txBox="1"/>
          <p:nvPr/>
        </p:nvSpPr>
        <p:spPr>
          <a:xfrm>
            <a:off x="10235507" y="7379258"/>
            <a:ext cx="6738604" cy="1108710"/>
          </a:xfrm>
          <a:prstGeom prst="rect">
            <a:avLst/>
          </a:prstGeom>
        </p:spPr>
        <p:txBody>
          <a:bodyPr lIns="0" tIns="0" rIns="0" bIns="0" rtlCol="0" anchor="t">
            <a:spAutoFit/>
          </a:bodyPr>
          <a:lstStyle/>
          <a:p>
            <a:pPr algn="l">
              <a:lnSpc>
                <a:spcPts val="2940"/>
              </a:lnSpc>
            </a:pPr>
            <a:r>
              <a:rPr lang="en-US" sz="2100">
                <a:solidFill>
                  <a:srgbClr val="000000"/>
                </a:solidFill>
                <a:latin typeface="Lato"/>
                <a:ea typeface="Lato"/>
                <a:cs typeface="Lato"/>
                <a:sym typeface="Lato"/>
              </a:rPr>
              <a:t>Detailed reports will be available upon request to the Public Utilities Commission of Ohio (PUCO) and will remain confidential, except as permitted by law.</a:t>
            </a:r>
          </a:p>
        </p:txBody>
      </p:sp>
      <p:sp>
        <p:nvSpPr>
          <p:cNvPr id="31" name="TextBox 31"/>
          <p:cNvSpPr txBox="1"/>
          <p:nvPr/>
        </p:nvSpPr>
        <p:spPr>
          <a:xfrm>
            <a:off x="9684716" y="4893586"/>
            <a:ext cx="7534534" cy="405765"/>
          </a:xfrm>
          <a:prstGeom prst="rect">
            <a:avLst/>
          </a:prstGeom>
        </p:spPr>
        <p:txBody>
          <a:bodyPr lIns="0" tIns="0" rIns="0" bIns="0" rtlCol="0" anchor="t">
            <a:spAutoFit/>
          </a:bodyPr>
          <a:lstStyle/>
          <a:p>
            <a:pPr algn="l">
              <a:lnSpc>
                <a:spcPts val="3359"/>
              </a:lnSpc>
            </a:pPr>
            <a:r>
              <a:rPr lang="en-US" sz="2400" b="1">
                <a:solidFill>
                  <a:srgbClr val="000000"/>
                </a:solidFill>
                <a:latin typeface="Lato Bold"/>
                <a:ea typeface="Lato Bold"/>
                <a:cs typeface="Lato Bold"/>
                <a:sym typeface="Lato Bold"/>
              </a:rPr>
              <a:t>New statutory language adds sections (B), (C), &amp; (D):</a:t>
            </a:r>
          </a:p>
        </p:txBody>
      </p:sp>
      <p:sp>
        <p:nvSpPr>
          <p:cNvPr id="32" name="TextBox 32"/>
          <p:cNvSpPr txBox="1"/>
          <p:nvPr/>
        </p:nvSpPr>
        <p:spPr>
          <a:xfrm>
            <a:off x="1273839" y="3198762"/>
            <a:ext cx="7289395" cy="490855"/>
          </a:xfrm>
          <a:prstGeom prst="rect">
            <a:avLst/>
          </a:prstGeom>
        </p:spPr>
        <p:txBody>
          <a:bodyPr lIns="0" tIns="0" rIns="0" bIns="0" rtlCol="0" anchor="t">
            <a:spAutoFit/>
          </a:bodyPr>
          <a:lstStyle/>
          <a:p>
            <a:pPr algn="l">
              <a:lnSpc>
                <a:spcPts val="3919"/>
              </a:lnSpc>
            </a:pPr>
            <a:r>
              <a:rPr lang="en-US" sz="2799">
                <a:solidFill>
                  <a:srgbClr val="000000"/>
                </a:solidFill>
                <a:latin typeface="Lato"/>
                <a:ea typeface="Lato"/>
                <a:cs typeface="Lato"/>
                <a:sym typeface="Lato"/>
              </a:rPr>
              <a:t>Modification of One-Call Notification System</a:t>
            </a:r>
          </a:p>
        </p:txBody>
      </p:sp>
      <p:sp>
        <p:nvSpPr>
          <p:cNvPr id="33" name="Freeform 33"/>
          <p:cNvSpPr/>
          <p:nvPr/>
        </p:nvSpPr>
        <p:spPr>
          <a:xfrm>
            <a:off x="17348062" y="9593351"/>
            <a:ext cx="723791" cy="504022"/>
          </a:xfrm>
          <a:custGeom>
            <a:avLst/>
            <a:gdLst/>
            <a:ahLst/>
            <a:cxnLst/>
            <a:rect l="l" t="t" r="r" b="b"/>
            <a:pathLst>
              <a:path w="723791" h="504022">
                <a:moveTo>
                  <a:pt x="0" y="0"/>
                </a:moveTo>
                <a:lnTo>
                  <a:pt x="723791" y="0"/>
                </a:lnTo>
                <a:lnTo>
                  <a:pt x="723791" y="504022"/>
                </a:lnTo>
                <a:lnTo>
                  <a:pt x="0" y="504022"/>
                </a:lnTo>
                <a:lnTo>
                  <a:pt x="0" y="0"/>
                </a:lnTo>
                <a:close/>
              </a:path>
            </a:pathLst>
          </a:custGeom>
          <a:blipFill>
            <a:blip r:embed="rId4">
              <a:alphaModFix amt="5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4" name="TextBox 34"/>
          <p:cNvSpPr txBox="1"/>
          <p:nvPr/>
        </p:nvSpPr>
        <p:spPr>
          <a:xfrm>
            <a:off x="13736803" y="9698995"/>
            <a:ext cx="3351758" cy="264160"/>
          </a:xfrm>
          <a:prstGeom prst="rect">
            <a:avLst/>
          </a:prstGeom>
        </p:spPr>
        <p:txBody>
          <a:bodyPr lIns="0" tIns="0" rIns="0" bIns="0" rtlCol="0" anchor="t">
            <a:spAutoFit/>
          </a:bodyPr>
          <a:lstStyle/>
          <a:p>
            <a:pPr algn="l">
              <a:lnSpc>
                <a:spcPts val="2239"/>
              </a:lnSpc>
            </a:pPr>
            <a:r>
              <a:rPr lang="en-US" sz="1599">
                <a:solidFill>
                  <a:srgbClr val="A6A6A6"/>
                </a:solidFill>
                <a:latin typeface="Montserrat"/>
                <a:ea typeface="Montserrat"/>
                <a:cs typeface="Montserrat"/>
                <a:sym typeface="Montserrat"/>
              </a:rPr>
              <a:t>Understanding HB 227 - OHIO811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710749"/>
            <a:ext cx="16230600" cy="2932747"/>
            <a:chOff x="0" y="0"/>
            <a:chExt cx="4274726" cy="722981"/>
          </a:xfrm>
        </p:grpSpPr>
        <p:sp>
          <p:nvSpPr>
            <p:cNvPr id="3" name="Freeform 3"/>
            <p:cNvSpPr/>
            <p:nvPr/>
          </p:nvSpPr>
          <p:spPr>
            <a:xfrm>
              <a:off x="0" y="0"/>
              <a:ext cx="4274726" cy="722981"/>
            </a:xfrm>
            <a:custGeom>
              <a:avLst/>
              <a:gdLst/>
              <a:ahLst/>
              <a:cxnLst/>
              <a:rect l="l" t="t" r="r" b="b"/>
              <a:pathLst>
                <a:path w="4274726" h="722981">
                  <a:moveTo>
                    <a:pt x="0" y="0"/>
                  </a:moveTo>
                  <a:lnTo>
                    <a:pt x="4274726" y="0"/>
                  </a:lnTo>
                  <a:lnTo>
                    <a:pt x="4274726" y="722981"/>
                  </a:lnTo>
                  <a:lnTo>
                    <a:pt x="0" y="722981"/>
                  </a:lnTo>
                  <a:close/>
                </a:path>
              </a:pathLst>
            </a:custGeom>
            <a:solidFill>
              <a:srgbClr val="E8E8E8"/>
            </a:solidFill>
          </p:spPr>
          <p:txBody>
            <a:bodyPr/>
            <a:lstStyle/>
            <a:p>
              <a:endParaRPr lang="en-US"/>
            </a:p>
          </p:txBody>
        </p:sp>
        <p:sp>
          <p:nvSpPr>
            <p:cNvPr id="4" name="TextBox 4"/>
            <p:cNvSpPr txBox="1"/>
            <p:nvPr/>
          </p:nvSpPr>
          <p:spPr>
            <a:xfrm>
              <a:off x="0" y="-47625"/>
              <a:ext cx="4274726" cy="770606"/>
            </a:xfrm>
            <a:prstGeom prst="rect">
              <a:avLst/>
            </a:prstGeom>
          </p:spPr>
          <p:txBody>
            <a:bodyPr lIns="50800" tIns="50800" rIns="50800" bIns="50800" rtlCol="0" anchor="ctr"/>
            <a:lstStyle/>
            <a:p>
              <a:pPr marL="0" lvl="0" indent="0" algn="ctr">
                <a:lnSpc>
                  <a:spcPts val="3591"/>
                </a:lnSpc>
                <a:spcBef>
                  <a:spcPct val="0"/>
                </a:spcBef>
              </a:pPr>
              <a:endParaRPr/>
            </a:p>
          </p:txBody>
        </p:sp>
      </p:grpSp>
      <p:grpSp>
        <p:nvGrpSpPr>
          <p:cNvPr id="5" name="Group 5"/>
          <p:cNvGrpSpPr/>
          <p:nvPr/>
        </p:nvGrpSpPr>
        <p:grpSpPr>
          <a:xfrm>
            <a:off x="1028700" y="7205025"/>
            <a:ext cx="16230600" cy="1398735"/>
            <a:chOff x="0" y="0"/>
            <a:chExt cx="4274726" cy="324274"/>
          </a:xfrm>
        </p:grpSpPr>
        <p:sp>
          <p:nvSpPr>
            <p:cNvPr id="6" name="Freeform 6"/>
            <p:cNvSpPr/>
            <p:nvPr/>
          </p:nvSpPr>
          <p:spPr>
            <a:xfrm>
              <a:off x="0" y="0"/>
              <a:ext cx="4274726" cy="324274"/>
            </a:xfrm>
            <a:custGeom>
              <a:avLst/>
              <a:gdLst/>
              <a:ahLst/>
              <a:cxnLst/>
              <a:rect l="l" t="t" r="r" b="b"/>
              <a:pathLst>
                <a:path w="4274726" h="324274">
                  <a:moveTo>
                    <a:pt x="0" y="0"/>
                  </a:moveTo>
                  <a:lnTo>
                    <a:pt x="4274726" y="0"/>
                  </a:lnTo>
                  <a:lnTo>
                    <a:pt x="4274726" y="324274"/>
                  </a:lnTo>
                  <a:lnTo>
                    <a:pt x="0" y="324274"/>
                  </a:lnTo>
                  <a:close/>
                </a:path>
              </a:pathLst>
            </a:custGeom>
            <a:solidFill>
              <a:srgbClr val="E8E8E8"/>
            </a:solidFill>
          </p:spPr>
          <p:txBody>
            <a:bodyPr/>
            <a:lstStyle/>
            <a:p>
              <a:endParaRPr lang="en-US"/>
            </a:p>
          </p:txBody>
        </p:sp>
        <p:sp>
          <p:nvSpPr>
            <p:cNvPr id="7" name="TextBox 7"/>
            <p:cNvSpPr txBox="1"/>
            <p:nvPr/>
          </p:nvSpPr>
          <p:spPr>
            <a:xfrm>
              <a:off x="0" y="-47625"/>
              <a:ext cx="4274726" cy="371899"/>
            </a:xfrm>
            <a:prstGeom prst="rect">
              <a:avLst/>
            </a:prstGeom>
          </p:spPr>
          <p:txBody>
            <a:bodyPr lIns="50800" tIns="50800" rIns="50800" bIns="50800" rtlCol="0" anchor="ctr"/>
            <a:lstStyle/>
            <a:p>
              <a:pPr marL="0" lvl="0" indent="0" algn="ctr">
                <a:lnSpc>
                  <a:spcPts val="3591"/>
                </a:lnSpc>
                <a:spcBef>
                  <a:spcPct val="0"/>
                </a:spcBef>
              </a:pPr>
              <a:endParaRPr/>
            </a:p>
          </p:txBody>
        </p:sp>
      </p:grpSp>
      <p:sp>
        <p:nvSpPr>
          <p:cNvPr id="8" name="TextBox 8"/>
          <p:cNvSpPr txBox="1"/>
          <p:nvPr/>
        </p:nvSpPr>
        <p:spPr>
          <a:xfrm>
            <a:off x="5447782" y="3926081"/>
            <a:ext cx="7392436" cy="490855"/>
          </a:xfrm>
          <a:prstGeom prst="rect">
            <a:avLst/>
          </a:prstGeom>
        </p:spPr>
        <p:txBody>
          <a:bodyPr lIns="0" tIns="0" rIns="0" bIns="0" rtlCol="0" anchor="t">
            <a:spAutoFit/>
          </a:bodyPr>
          <a:lstStyle/>
          <a:p>
            <a:pPr algn="ctr">
              <a:lnSpc>
                <a:spcPts val="3919"/>
              </a:lnSpc>
            </a:pPr>
            <a:r>
              <a:rPr lang="en-US" sz="2799" b="1">
                <a:solidFill>
                  <a:srgbClr val="000000"/>
                </a:solidFill>
                <a:latin typeface="Lato Bold"/>
                <a:ea typeface="Lato Bold"/>
                <a:cs typeface="Lato Bold"/>
                <a:sym typeface="Lato Bold"/>
              </a:rPr>
              <a:t>“Aggrieved person”</a:t>
            </a:r>
          </a:p>
        </p:txBody>
      </p:sp>
      <p:grpSp>
        <p:nvGrpSpPr>
          <p:cNvPr id="9" name="Group 9"/>
          <p:cNvGrpSpPr/>
          <p:nvPr/>
        </p:nvGrpSpPr>
        <p:grpSpPr>
          <a:xfrm>
            <a:off x="-193901" y="9127983"/>
            <a:ext cx="18481901" cy="1254074"/>
            <a:chOff x="0" y="0"/>
            <a:chExt cx="4867661" cy="330291"/>
          </a:xfrm>
        </p:grpSpPr>
        <p:sp>
          <p:nvSpPr>
            <p:cNvPr id="10" name="Freeform 10"/>
            <p:cNvSpPr/>
            <p:nvPr/>
          </p:nvSpPr>
          <p:spPr>
            <a:xfrm>
              <a:off x="0" y="0"/>
              <a:ext cx="4867661" cy="330291"/>
            </a:xfrm>
            <a:custGeom>
              <a:avLst/>
              <a:gdLst/>
              <a:ahLst/>
              <a:cxnLst/>
              <a:rect l="l" t="t" r="r" b="b"/>
              <a:pathLst>
                <a:path w="4867661" h="330291">
                  <a:moveTo>
                    <a:pt x="0" y="0"/>
                  </a:moveTo>
                  <a:lnTo>
                    <a:pt x="4867661" y="0"/>
                  </a:lnTo>
                  <a:lnTo>
                    <a:pt x="4867661" y="330291"/>
                  </a:lnTo>
                  <a:lnTo>
                    <a:pt x="0" y="330291"/>
                  </a:lnTo>
                  <a:close/>
                </a:path>
              </a:pathLst>
            </a:custGeom>
            <a:solidFill>
              <a:srgbClr val="125598"/>
            </a:solidFill>
          </p:spPr>
          <p:txBody>
            <a:bodyPr/>
            <a:lstStyle/>
            <a:p>
              <a:endParaRPr lang="en-US"/>
            </a:p>
          </p:txBody>
        </p:sp>
        <p:sp>
          <p:nvSpPr>
            <p:cNvPr id="11" name="TextBox 11"/>
            <p:cNvSpPr txBox="1"/>
            <p:nvPr/>
          </p:nvSpPr>
          <p:spPr>
            <a:xfrm>
              <a:off x="0" y="-38100"/>
              <a:ext cx="4867661" cy="368391"/>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1595806" y="4493136"/>
            <a:ext cx="15507736" cy="630555"/>
          </a:xfrm>
          <a:prstGeom prst="rect">
            <a:avLst/>
          </a:prstGeom>
        </p:spPr>
        <p:txBody>
          <a:bodyPr lIns="0" tIns="0" rIns="0" bIns="0" rtlCol="0" anchor="t">
            <a:spAutoFit/>
          </a:bodyPr>
          <a:lstStyle/>
          <a:p>
            <a:pPr algn="ctr">
              <a:lnSpc>
                <a:spcPts val="2520"/>
              </a:lnSpc>
            </a:pPr>
            <a:r>
              <a:rPr lang="en-US" sz="1800">
                <a:solidFill>
                  <a:srgbClr val="000000"/>
                </a:solidFill>
                <a:latin typeface="Lato"/>
                <a:ea typeface="Lato"/>
                <a:cs typeface="Lato"/>
                <a:sym typeface="Lato"/>
              </a:rPr>
              <a:t>”Aggrieved person” includes </a:t>
            </a:r>
            <a:r>
              <a:rPr lang="en-US" sz="1800" b="1">
                <a:solidFill>
                  <a:srgbClr val="000000"/>
                </a:solidFill>
                <a:latin typeface="Lato Bold"/>
                <a:ea typeface="Lato Bold"/>
                <a:cs typeface="Lato Bold"/>
                <a:sym typeface="Lato Bold"/>
              </a:rPr>
              <a:t>all who have a responsibility in the 811 process</a:t>
            </a:r>
            <a:r>
              <a:rPr lang="en-US" sz="1800">
                <a:solidFill>
                  <a:srgbClr val="000000"/>
                </a:solidFill>
                <a:latin typeface="Lato"/>
                <a:ea typeface="Lato"/>
                <a:cs typeface="Lato"/>
                <a:sym typeface="Lato"/>
              </a:rPr>
              <a:t> who are directly involved in or impacted by the alleged compliance failure. </a:t>
            </a:r>
          </a:p>
          <a:p>
            <a:pPr algn="ctr">
              <a:lnSpc>
                <a:spcPts val="2520"/>
              </a:lnSpc>
            </a:pPr>
            <a:r>
              <a:rPr lang="en-US" sz="1800">
                <a:solidFill>
                  <a:srgbClr val="000000"/>
                </a:solidFill>
                <a:latin typeface="Lato"/>
                <a:ea typeface="Lato"/>
                <a:cs typeface="Lato"/>
                <a:sym typeface="Lato"/>
              </a:rPr>
              <a:t>This definition encompasses sections 153.64, 3781.25 to 3781.32, which include </a:t>
            </a:r>
            <a:r>
              <a:rPr lang="en-US" sz="1800" b="1">
                <a:solidFill>
                  <a:srgbClr val="000000"/>
                </a:solidFill>
                <a:latin typeface="Lato Bold"/>
                <a:ea typeface="Lato Bold"/>
                <a:cs typeface="Lato Bold"/>
                <a:sym typeface="Lato Bold"/>
              </a:rPr>
              <a:t>training requirements and damage reporting.</a:t>
            </a:r>
          </a:p>
        </p:txBody>
      </p:sp>
      <p:sp>
        <p:nvSpPr>
          <p:cNvPr id="13" name="TextBox 13"/>
          <p:cNvSpPr txBox="1"/>
          <p:nvPr/>
        </p:nvSpPr>
        <p:spPr>
          <a:xfrm>
            <a:off x="7440747" y="7393303"/>
            <a:ext cx="3381927" cy="451534"/>
          </a:xfrm>
          <a:prstGeom prst="rect">
            <a:avLst/>
          </a:prstGeom>
        </p:spPr>
        <p:txBody>
          <a:bodyPr wrap="square" lIns="0" tIns="0" rIns="0" bIns="0" rtlCol="0" anchor="t">
            <a:spAutoFit/>
          </a:bodyPr>
          <a:lstStyle/>
          <a:p>
            <a:pPr algn="ctr">
              <a:lnSpc>
                <a:spcPts val="3919"/>
              </a:lnSpc>
            </a:pPr>
            <a:r>
              <a:rPr lang="en-US" sz="2799" b="1" dirty="0">
                <a:solidFill>
                  <a:srgbClr val="000000"/>
                </a:solidFill>
                <a:latin typeface="Lato Bold"/>
                <a:ea typeface="Lato Bold"/>
                <a:cs typeface="Lato Bold"/>
                <a:sym typeface="Lato Bold"/>
              </a:rPr>
              <a:t>“Compliance failure”</a:t>
            </a:r>
          </a:p>
        </p:txBody>
      </p:sp>
      <p:sp>
        <p:nvSpPr>
          <p:cNvPr id="14" name="TextBox 14"/>
          <p:cNvSpPr txBox="1"/>
          <p:nvPr/>
        </p:nvSpPr>
        <p:spPr>
          <a:xfrm>
            <a:off x="1982139" y="7969883"/>
            <a:ext cx="14323722" cy="339725"/>
          </a:xfrm>
          <a:prstGeom prst="rect">
            <a:avLst/>
          </a:prstGeom>
        </p:spPr>
        <p:txBody>
          <a:bodyPr lIns="0" tIns="0" rIns="0" bIns="0" rtlCol="0" anchor="t">
            <a:spAutoFit/>
          </a:bodyPr>
          <a:lstStyle/>
          <a:p>
            <a:pPr algn="ctr">
              <a:lnSpc>
                <a:spcPts val="2799"/>
              </a:lnSpc>
            </a:pPr>
            <a:r>
              <a:rPr lang="en-US" sz="1999" i="1">
                <a:solidFill>
                  <a:srgbClr val="000000"/>
                </a:solidFill>
                <a:latin typeface="Lato Italics"/>
                <a:ea typeface="Lato Italics"/>
                <a:cs typeface="Lato Italics"/>
                <a:sym typeface="Lato Italics"/>
              </a:rPr>
              <a:t>"’Compliance failure’ means a failure to comply with any provision of sections 153.64 and </a:t>
            </a:r>
            <a:r>
              <a:rPr lang="en-US" sz="1999" b="1" i="1">
                <a:solidFill>
                  <a:srgbClr val="000000"/>
                </a:solidFill>
                <a:latin typeface="Lato Bold Italics"/>
                <a:ea typeface="Lato Bold Italics"/>
                <a:cs typeface="Lato Bold Italics"/>
                <a:sym typeface="Lato Bold Italics"/>
              </a:rPr>
              <a:t>3781.25 to 3781.32</a:t>
            </a:r>
            <a:r>
              <a:rPr lang="en-US" sz="1999" i="1">
                <a:solidFill>
                  <a:srgbClr val="000000"/>
                </a:solidFill>
                <a:latin typeface="Lato Italics"/>
                <a:ea typeface="Lato Italics"/>
                <a:cs typeface="Lato Italics"/>
                <a:sym typeface="Lato Italics"/>
              </a:rPr>
              <a:t> of the Revised Code.”</a:t>
            </a:r>
          </a:p>
        </p:txBody>
      </p:sp>
      <p:sp>
        <p:nvSpPr>
          <p:cNvPr id="15" name="TextBox 15"/>
          <p:cNvSpPr txBox="1"/>
          <p:nvPr/>
        </p:nvSpPr>
        <p:spPr>
          <a:xfrm>
            <a:off x="1161436" y="1126461"/>
            <a:ext cx="7250180" cy="953135"/>
          </a:xfrm>
          <a:prstGeom prst="rect">
            <a:avLst/>
          </a:prstGeom>
        </p:spPr>
        <p:txBody>
          <a:bodyPr lIns="0" tIns="0" rIns="0" bIns="0" rtlCol="0" anchor="t">
            <a:spAutoFit/>
          </a:bodyPr>
          <a:lstStyle/>
          <a:p>
            <a:pPr algn="l">
              <a:lnSpc>
                <a:spcPts val="7840"/>
              </a:lnSpc>
            </a:pPr>
            <a:r>
              <a:rPr lang="en-US" sz="5600" b="1">
                <a:solidFill>
                  <a:srgbClr val="000000"/>
                </a:solidFill>
                <a:latin typeface="Montserrat Bold"/>
                <a:ea typeface="Montserrat Bold"/>
                <a:cs typeface="Montserrat Bold"/>
                <a:sym typeface="Montserrat Bold"/>
              </a:rPr>
              <a:t>Definitions</a:t>
            </a:r>
          </a:p>
        </p:txBody>
      </p:sp>
      <p:sp>
        <p:nvSpPr>
          <p:cNvPr id="16" name="TextBox 16"/>
          <p:cNvSpPr txBox="1"/>
          <p:nvPr/>
        </p:nvSpPr>
        <p:spPr>
          <a:xfrm>
            <a:off x="1161436" y="2236338"/>
            <a:ext cx="7250180" cy="701675"/>
          </a:xfrm>
          <a:prstGeom prst="rect">
            <a:avLst/>
          </a:prstGeom>
        </p:spPr>
        <p:txBody>
          <a:bodyPr lIns="0" tIns="0" rIns="0" bIns="0" rtlCol="0" anchor="t">
            <a:spAutoFit/>
          </a:bodyPr>
          <a:lstStyle/>
          <a:p>
            <a:pPr algn="l">
              <a:lnSpc>
                <a:spcPts val="2800"/>
              </a:lnSpc>
            </a:pPr>
            <a:r>
              <a:rPr lang="en-US" sz="2000">
                <a:solidFill>
                  <a:srgbClr val="000000"/>
                </a:solidFill>
                <a:latin typeface="Lato"/>
                <a:ea typeface="Lato"/>
                <a:cs typeface="Lato"/>
                <a:sym typeface="Lato"/>
              </a:rPr>
              <a:t>Clarifies definitions for enforcement consistency and ensures equal accountability amongst stakeholders.</a:t>
            </a:r>
          </a:p>
        </p:txBody>
      </p:sp>
      <p:grpSp>
        <p:nvGrpSpPr>
          <p:cNvPr id="17" name="Group 17"/>
          <p:cNvGrpSpPr/>
          <p:nvPr/>
        </p:nvGrpSpPr>
        <p:grpSpPr>
          <a:xfrm>
            <a:off x="1161436" y="555182"/>
            <a:ext cx="2184241" cy="471687"/>
            <a:chOff x="0" y="0"/>
            <a:chExt cx="2912321" cy="628916"/>
          </a:xfrm>
        </p:grpSpPr>
        <p:grpSp>
          <p:nvGrpSpPr>
            <p:cNvPr id="18" name="Group 18"/>
            <p:cNvGrpSpPr/>
            <p:nvPr/>
          </p:nvGrpSpPr>
          <p:grpSpPr>
            <a:xfrm>
              <a:off x="0" y="0"/>
              <a:ext cx="2912321" cy="628916"/>
              <a:chOff x="0" y="0"/>
              <a:chExt cx="661719" cy="142898"/>
            </a:xfrm>
          </p:grpSpPr>
          <p:sp>
            <p:nvSpPr>
              <p:cNvPr id="19" name="Freeform 19"/>
              <p:cNvSpPr/>
              <p:nvPr/>
            </p:nvSpPr>
            <p:spPr>
              <a:xfrm>
                <a:off x="0" y="0"/>
                <a:ext cx="661719" cy="142898"/>
              </a:xfrm>
              <a:custGeom>
                <a:avLst/>
                <a:gdLst/>
                <a:ahLst/>
                <a:cxnLst/>
                <a:rect l="l" t="t" r="r" b="b"/>
                <a:pathLst>
                  <a:path w="661719" h="142898">
                    <a:moveTo>
                      <a:pt x="0" y="0"/>
                    </a:moveTo>
                    <a:lnTo>
                      <a:pt x="661719" y="0"/>
                    </a:lnTo>
                    <a:lnTo>
                      <a:pt x="661719" y="142898"/>
                    </a:lnTo>
                    <a:lnTo>
                      <a:pt x="0" y="142898"/>
                    </a:lnTo>
                    <a:close/>
                  </a:path>
                </a:pathLst>
              </a:custGeom>
              <a:solidFill>
                <a:srgbClr val="125598"/>
              </a:solidFill>
            </p:spPr>
            <p:txBody>
              <a:bodyPr/>
              <a:lstStyle/>
              <a:p>
                <a:endParaRPr lang="en-US"/>
              </a:p>
            </p:txBody>
          </p:sp>
          <p:sp>
            <p:nvSpPr>
              <p:cNvPr id="20" name="TextBox 20"/>
              <p:cNvSpPr txBox="1"/>
              <p:nvPr/>
            </p:nvSpPr>
            <p:spPr>
              <a:xfrm>
                <a:off x="0" y="-47625"/>
                <a:ext cx="661719" cy="190523"/>
              </a:xfrm>
              <a:prstGeom prst="rect">
                <a:avLst/>
              </a:prstGeom>
            </p:spPr>
            <p:txBody>
              <a:bodyPr lIns="50800" tIns="50800" rIns="50800" bIns="50800" rtlCol="0" anchor="ctr"/>
              <a:lstStyle/>
              <a:p>
                <a:pPr algn="ctr">
                  <a:lnSpc>
                    <a:spcPts val="3591"/>
                  </a:lnSpc>
                </a:pPr>
                <a:endParaRPr/>
              </a:p>
            </p:txBody>
          </p:sp>
        </p:grpSp>
        <p:sp>
          <p:nvSpPr>
            <p:cNvPr id="21" name="TextBox 21"/>
            <p:cNvSpPr txBox="1"/>
            <p:nvPr/>
          </p:nvSpPr>
          <p:spPr>
            <a:xfrm>
              <a:off x="191077" y="21164"/>
              <a:ext cx="2530166" cy="525145"/>
            </a:xfrm>
            <a:prstGeom prst="rect">
              <a:avLst/>
            </a:prstGeom>
          </p:spPr>
          <p:txBody>
            <a:bodyPr lIns="0" tIns="0" rIns="0" bIns="0" rtlCol="0" anchor="t">
              <a:spAutoFit/>
            </a:bodyPr>
            <a:lstStyle/>
            <a:p>
              <a:pPr algn="l">
                <a:lnSpc>
                  <a:spcPts val="3359"/>
                </a:lnSpc>
              </a:pPr>
              <a:r>
                <a:rPr lang="en-US" sz="2399">
                  <a:solidFill>
                    <a:srgbClr val="FFFFFF"/>
                  </a:solidFill>
                  <a:latin typeface="Lato"/>
                  <a:ea typeface="Lato"/>
                  <a:cs typeface="Lato"/>
                  <a:sym typeface="Lato"/>
                </a:rPr>
                <a:t>ORC 4913.01</a:t>
              </a:r>
            </a:p>
          </p:txBody>
        </p:sp>
      </p:grpSp>
      <p:grpSp>
        <p:nvGrpSpPr>
          <p:cNvPr id="22" name="Group 22"/>
          <p:cNvGrpSpPr/>
          <p:nvPr/>
        </p:nvGrpSpPr>
        <p:grpSpPr>
          <a:xfrm>
            <a:off x="17014161" y="0"/>
            <a:ext cx="1273839" cy="1429591"/>
            <a:chOff x="0" y="0"/>
            <a:chExt cx="335497" cy="376518"/>
          </a:xfrm>
        </p:grpSpPr>
        <p:sp>
          <p:nvSpPr>
            <p:cNvPr id="23" name="Freeform 23"/>
            <p:cNvSpPr/>
            <p:nvPr/>
          </p:nvSpPr>
          <p:spPr>
            <a:xfrm>
              <a:off x="0" y="0"/>
              <a:ext cx="335497" cy="376518"/>
            </a:xfrm>
            <a:custGeom>
              <a:avLst/>
              <a:gdLst/>
              <a:ahLst/>
              <a:cxnLst/>
              <a:rect l="l" t="t" r="r" b="b"/>
              <a:pathLst>
                <a:path w="335497" h="376518">
                  <a:moveTo>
                    <a:pt x="0" y="0"/>
                  </a:moveTo>
                  <a:lnTo>
                    <a:pt x="335497" y="0"/>
                  </a:lnTo>
                  <a:lnTo>
                    <a:pt x="335497" y="376518"/>
                  </a:lnTo>
                  <a:lnTo>
                    <a:pt x="0" y="376518"/>
                  </a:lnTo>
                  <a:close/>
                </a:path>
              </a:pathLst>
            </a:custGeom>
            <a:solidFill>
              <a:srgbClr val="125598"/>
            </a:solidFill>
          </p:spPr>
          <p:txBody>
            <a:bodyPr/>
            <a:lstStyle/>
            <a:p>
              <a:endParaRPr lang="en-US"/>
            </a:p>
          </p:txBody>
        </p:sp>
        <p:sp>
          <p:nvSpPr>
            <p:cNvPr id="24" name="TextBox 24"/>
            <p:cNvSpPr txBox="1"/>
            <p:nvPr/>
          </p:nvSpPr>
          <p:spPr>
            <a:xfrm>
              <a:off x="0" y="-47625"/>
              <a:ext cx="335497" cy="424143"/>
            </a:xfrm>
            <a:prstGeom prst="rect">
              <a:avLst/>
            </a:prstGeom>
          </p:spPr>
          <p:txBody>
            <a:bodyPr lIns="50800" tIns="50800" rIns="50800" bIns="50800" rtlCol="0" anchor="ctr"/>
            <a:lstStyle/>
            <a:p>
              <a:pPr algn="ctr">
                <a:lnSpc>
                  <a:spcPts val="3591"/>
                </a:lnSpc>
              </a:pPr>
              <a:endParaRPr/>
            </a:p>
          </p:txBody>
        </p:sp>
      </p:grpSp>
      <p:grpSp>
        <p:nvGrpSpPr>
          <p:cNvPr id="25" name="Group 25"/>
          <p:cNvGrpSpPr/>
          <p:nvPr/>
        </p:nvGrpSpPr>
        <p:grpSpPr>
          <a:xfrm>
            <a:off x="9902231" y="-342604"/>
            <a:ext cx="7111931" cy="3280617"/>
            <a:chOff x="0" y="0"/>
            <a:chExt cx="1101824" cy="508253"/>
          </a:xfrm>
        </p:grpSpPr>
        <p:sp>
          <p:nvSpPr>
            <p:cNvPr id="26" name="Freeform 26"/>
            <p:cNvSpPr/>
            <p:nvPr/>
          </p:nvSpPr>
          <p:spPr>
            <a:xfrm>
              <a:off x="0" y="0"/>
              <a:ext cx="1101824" cy="508253"/>
            </a:xfrm>
            <a:custGeom>
              <a:avLst/>
              <a:gdLst/>
              <a:ahLst/>
              <a:cxnLst/>
              <a:rect l="l" t="t" r="r" b="b"/>
              <a:pathLst>
                <a:path w="1101824" h="508253">
                  <a:moveTo>
                    <a:pt x="0" y="0"/>
                  </a:moveTo>
                  <a:lnTo>
                    <a:pt x="1101824" y="0"/>
                  </a:lnTo>
                  <a:lnTo>
                    <a:pt x="1101824" y="508253"/>
                  </a:lnTo>
                  <a:lnTo>
                    <a:pt x="0" y="508253"/>
                  </a:lnTo>
                  <a:close/>
                </a:path>
              </a:pathLst>
            </a:custGeom>
            <a:blipFill>
              <a:blip r:embed="rId2">
                <a:alphaModFix amt="52000"/>
              </a:blip>
              <a:stretch>
                <a:fillRect t="-22216" b="-22216"/>
              </a:stretch>
            </a:blipFill>
          </p:spPr>
          <p:txBody>
            <a:bodyPr/>
            <a:lstStyle/>
            <a:p>
              <a:endParaRPr lang="en-US"/>
            </a:p>
          </p:txBody>
        </p:sp>
      </p:grpSp>
      <p:grpSp>
        <p:nvGrpSpPr>
          <p:cNvPr id="27" name="Group 27"/>
          <p:cNvGrpSpPr/>
          <p:nvPr/>
        </p:nvGrpSpPr>
        <p:grpSpPr>
          <a:xfrm>
            <a:off x="7897728" y="3464985"/>
            <a:ext cx="2298643" cy="404635"/>
            <a:chOff x="0" y="0"/>
            <a:chExt cx="3064858" cy="539514"/>
          </a:xfrm>
        </p:grpSpPr>
        <p:grpSp>
          <p:nvGrpSpPr>
            <p:cNvPr id="28" name="Group 28"/>
            <p:cNvGrpSpPr/>
            <p:nvPr/>
          </p:nvGrpSpPr>
          <p:grpSpPr>
            <a:xfrm>
              <a:off x="0" y="0"/>
              <a:ext cx="3064858" cy="539514"/>
              <a:chOff x="0" y="0"/>
              <a:chExt cx="696378" cy="122585"/>
            </a:xfrm>
          </p:grpSpPr>
          <p:sp>
            <p:nvSpPr>
              <p:cNvPr id="29" name="Freeform 29"/>
              <p:cNvSpPr/>
              <p:nvPr/>
            </p:nvSpPr>
            <p:spPr>
              <a:xfrm>
                <a:off x="0" y="0"/>
                <a:ext cx="696378" cy="122585"/>
              </a:xfrm>
              <a:custGeom>
                <a:avLst/>
                <a:gdLst/>
                <a:ahLst/>
                <a:cxnLst/>
                <a:rect l="l" t="t" r="r" b="b"/>
                <a:pathLst>
                  <a:path w="696378" h="122585">
                    <a:moveTo>
                      <a:pt x="0" y="0"/>
                    </a:moveTo>
                    <a:lnTo>
                      <a:pt x="696378" y="0"/>
                    </a:lnTo>
                    <a:lnTo>
                      <a:pt x="696378" y="122585"/>
                    </a:lnTo>
                    <a:lnTo>
                      <a:pt x="0" y="122585"/>
                    </a:lnTo>
                    <a:close/>
                  </a:path>
                </a:pathLst>
              </a:custGeom>
              <a:solidFill>
                <a:srgbClr val="125598"/>
              </a:solidFill>
            </p:spPr>
            <p:txBody>
              <a:bodyPr/>
              <a:lstStyle/>
              <a:p>
                <a:endParaRPr lang="en-US"/>
              </a:p>
            </p:txBody>
          </p:sp>
          <p:sp>
            <p:nvSpPr>
              <p:cNvPr id="30" name="TextBox 30"/>
              <p:cNvSpPr txBox="1"/>
              <p:nvPr/>
            </p:nvSpPr>
            <p:spPr>
              <a:xfrm>
                <a:off x="0" y="-47625"/>
                <a:ext cx="696378" cy="170210"/>
              </a:xfrm>
              <a:prstGeom prst="rect">
                <a:avLst/>
              </a:prstGeom>
            </p:spPr>
            <p:txBody>
              <a:bodyPr lIns="50800" tIns="50800" rIns="50800" bIns="50800" rtlCol="0" anchor="ctr"/>
              <a:lstStyle/>
              <a:p>
                <a:pPr algn="ctr">
                  <a:lnSpc>
                    <a:spcPts val="3171"/>
                  </a:lnSpc>
                </a:pPr>
                <a:endParaRPr/>
              </a:p>
            </p:txBody>
          </p:sp>
        </p:grpSp>
        <p:sp>
          <p:nvSpPr>
            <p:cNvPr id="31" name="TextBox 31"/>
            <p:cNvSpPr txBox="1"/>
            <p:nvPr/>
          </p:nvSpPr>
          <p:spPr>
            <a:xfrm>
              <a:off x="191077" y="21164"/>
              <a:ext cx="2721244" cy="471805"/>
            </a:xfrm>
            <a:prstGeom prst="rect">
              <a:avLst/>
            </a:prstGeom>
          </p:spPr>
          <p:txBody>
            <a:bodyPr lIns="0" tIns="0" rIns="0" bIns="0" rtlCol="0" anchor="t">
              <a:spAutoFit/>
            </a:bodyPr>
            <a:lstStyle/>
            <a:p>
              <a:pPr algn="l">
                <a:lnSpc>
                  <a:spcPts val="2940"/>
                </a:lnSpc>
              </a:pPr>
              <a:r>
                <a:rPr lang="en-US" sz="2100">
                  <a:solidFill>
                    <a:srgbClr val="FFFFFF"/>
                  </a:solidFill>
                  <a:latin typeface="Lato"/>
                  <a:ea typeface="Lato"/>
                  <a:cs typeface="Lato"/>
                  <a:sym typeface="Lato"/>
                </a:rPr>
                <a:t>ORC 4913.01 (A)</a:t>
              </a:r>
            </a:p>
          </p:txBody>
        </p:sp>
      </p:grpSp>
      <p:grpSp>
        <p:nvGrpSpPr>
          <p:cNvPr id="32" name="Group 32"/>
          <p:cNvGrpSpPr/>
          <p:nvPr/>
        </p:nvGrpSpPr>
        <p:grpSpPr>
          <a:xfrm>
            <a:off x="7897728" y="6931518"/>
            <a:ext cx="2298643" cy="404635"/>
            <a:chOff x="0" y="0"/>
            <a:chExt cx="3064858" cy="539514"/>
          </a:xfrm>
        </p:grpSpPr>
        <p:grpSp>
          <p:nvGrpSpPr>
            <p:cNvPr id="33" name="Group 33"/>
            <p:cNvGrpSpPr/>
            <p:nvPr/>
          </p:nvGrpSpPr>
          <p:grpSpPr>
            <a:xfrm>
              <a:off x="0" y="0"/>
              <a:ext cx="3064858" cy="539514"/>
              <a:chOff x="0" y="0"/>
              <a:chExt cx="696378" cy="122585"/>
            </a:xfrm>
          </p:grpSpPr>
          <p:sp>
            <p:nvSpPr>
              <p:cNvPr id="34" name="Freeform 34"/>
              <p:cNvSpPr/>
              <p:nvPr/>
            </p:nvSpPr>
            <p:spPr>
              <a:xfrm>
                <a:off x="0" y="0"/>
                <a:ext cx="696378" cy="122585"/>
              </a:xfrm>
              <a:custGeom>
                <a:avLst/>
                <a:gdLst/>
                <a:ahLst/>
                <a:cxnLst/>
                <a:rect l="l" t="t" r="r" b="b"/>
                <a:pathLst>
                  <a:path w="696378" h="122585">
                    <a:moveTo>
                      <a:pt x="0" y="0"/>
                    </a:moveTo>
                    <a:lnTo>
                      <a:pt x="696378" y="0"/>
                    </a:lnTo>
                    <a:lnTo>
                      <a:pt x="696378" y="122585"/>
                    </a:lnTo>
                    <a:lnTo>
                      <a:pt x="0" y="122585"/>
                    </a:lnTo>
                    <a:close/>
                  </a:path>
                </a:pathLst>
              </a:custGeom>
              <a:solidFill>
                <a:srgbClr val="125598"/>
              </a:solidFill>
            </p:spPr>
            <p:txBody>
              <a:bodyPr/>
              <a:lstStyle/>
              <a:p>
                <a:endParaRPr lang="en-US"/>
              </a:p>
            </p:txBody>
          </p:sp>
          <p:sp>
            <p:nvSpPr>
              <p:cNvPr id="35" name="TextBox 35"/>
              <p:cNvSpPr txBox="1"/>
              <p:nvPr/>
            </p:nvSpPr>
            <p:spPr>
              <a:xfrm>
                <a:off x="0" y="-47625"/>
                <a:ext cx="696378" cy="170210"/>
              </a:xfrm>
              <a:prstGeom prst="rect">
                <a:avLst/>
              </a:prstGeom>
            </p:spPr>
            <p:txBody>
              <a:bodyPr lIns="50800" tIns="50800" rIns="50800" bIns="50800" rtlCol="0" anchor="ctr"/>
              <a:lstStyle/>
              <a:p>
                <a:pPr algn="ctr">
                  <a:lnSpc>
                    <a:spcPts val="3171"/>
                  </a:lnSpc>
                </a:pPr>
                <a:endParaRPr/>
              </a:p>
            </p:txBody>
          </p:sp>
        </p:grpSp>
        <p:sp>
          <p:nvSpPr>
            <p:cNvPr id="36" name="TextBox 36"/>
            <p:cNvSpPr txBox="1"/>
            <p:nvPr/>
          </p:nvSpPr>
          <p:spPr>
            <a:xfrm>
              <a:off x="191077" y="21164"/>
              <a:ext cx="2721244" cy="471805"/>
            </a:xfrm>
            <a:prstGeom prst="rect">
              <a:avLst/>
            </a:prstGeom>
          </p:spPr>
          <p:txBody>
            <a:bodyPr lIns="0" tIns="0" rIns="0" bIns="0" rtlCol="0" anchor="t">
              <a:spAutoFit/>
            </a:bodyPr>
            <a:lstStyle/>
            <a:p>
              <a:pPr algn="l">
                <a:lnSpc>
                  <a:spcPts val="2940"/>
                </a:lnSpc>
              </a:pPr>
              <a:r>
                <a:rPr lang="en-US" sz="2100">
                  <a:solidFill>
                    <a:srgbClr val="FFFFFF"/>
                  </a:solidFill>
                  <a:latin typeface="Lato"/>
                  <a:ea typeface="Lato"/>
                  <a:cs typeface="Lato"/>
                  <a:sym typeface="Lato"/>
                </a:rPr>
                <a:t>ORC 4913.01 (B)</a:t>
              </a:r>
            </a:p>
          </p:txBody>
        </p:sp>
      </p:grpSp>
      <p:sp>
        <p:nvSpPr>
          <p:cNvPr id="37" name="Freeform 37"/>
          <p:cNvSpPr/>
          <p:nvPr/>
        </p:nvSpPr>
        <p:spPr>
          <a:xfrm>
            <a:off x="190609" y="9593351"/>
            <a:ext cx="723791" cy="504022"/>
          </a:xfrm>
          <a:custGeom>
            <a:avLst/>
            <a:gdLst/>
            <a:ahLst/>
            <a:cxnLst/>
            <a:rect l="l" t="t" r="r" b="b"/>
            <a:pathLst>
              <a:path w="723791" h="504022">
                <a:moveTo>
                  <a:pt x="0" y="0"/>
                </a:moveTo>
                <a:lnTo>
                  <a:pt x="723791" y="0"/>
                </a:lnTo>
                <a:lnTo>
                  <a:pt x="723791" y="504022"/>
                </a:lnTo>
                <a:lnTo>
                  <a:pt x="0" y="504022"/>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8" name="TextBox 38"/>
          <p:cNvSpPr txBox="1"/>
          <p:nvPr/>
        </p:nvSpPr>
        <p:spPr>
          <a:xfrm>
            <a:off x="1103941" y="9698995"/>
            <a:ext cx="3351758" cy="264160"/>
          </a:xfrm>
          <a:prstGeom prst="rect">
            <a:avLst/>
          </a:prstGeom>
        </p:spPr>
        <p:txBody>
          <a:bodyPr lIns="0" tIns="0" rIns="0" bIns="0" rtlCol="0" anchor="t">
            <a:spAutoFit/>
          </a:bodyPr>
          <a:lstStyle/>
          <a:p>
            <a:pPr algn="l">
              <a:lnSpc>
                <a:spcPts val="2239"/>
              </a:lnSpc>
            </a:pPr>
            <a:r>
              <a:rPr lang="en-US" sz="1599">
                <a:solidFill>
                  <a:srgbClr val="FFFFFF">
                    <a:alpha val="74902"/>
                  </a:srgbClr>
                </a:solidFill>
                <a:latin typeface="Montserrat"/>
                <a:ea typeface="Montserrat"/>
                <a:cs typeface="Montserrat"/>
                <a:sym typeface="Montserrat"/>
              </a:rPr>
              <a:t>Understanding HB 227 - OHIO811</a:t>
            </a:r>
          </a:p>
        </p:txBody>
      </p:sp>
      <p:sp>
        <p:nvSpPr>
          <p:cNvPr id="39" name="TextBox 39"/>
          <p:cNvSpPr txBox="1"/>
          <p:nvPr/>
        </p:nvSpPr>
        <p:spPr>
          <a:xfrm>
            <a:off x="3664100" y="5780128"/>
            <a:ext cx="11126009" cy="630555"/>
          </a:xfrm>
          <a:prstGeom prst="rect">
            <a:avLst/>
          </a:prstGeom>
        </p:spPr>
        <p:txBody>
          <a:bodyPr lIns="0" tIns="0" rIns="0" bIns="0" rtlCol="0" anchor="t">
            <a:spAutoFit/>
          </a:bodyPr>
          <a:lstStyle/>
          <a:p>
            <a:pPr algn="ctr">
              <a:lnSpc>
                <a:spcPts val="2520"/>
              </a:lnSpc>
            </a:pPr>
            <a:r>
              <a:rPr lang="en-US" sz="1800" i="1" dirty="0">
                <a:solidFill>
                  <a:srgbClr val="000000"/>
                </a:solidFill>
                <a:latin typeface="Lato Italics"/>
                <a:ea typeface="Lato Italics"/>
                <a:cs typeface="Lato Italics"/>
                <a:sym typeface="Lato Italics"/>
              </a:rPr>
              <a:t>“...’Aggrieved person’ includes any person when the alleged compliance failure is a failure to comply with the reporting requirements prescribed in divisions (A)(6) and (8) of section 3781.30 of the Revised Code.”</a:t>
            </a:r>
          </a:p>
        </p:txBody>
      </p:sp>
      <p:sp>
        <p:nvSpPr>
          <p:cNvPr id="40" name="TextBox 40"/>
          <p:cNvSpPr txBox="1"/>
          <p:nvPr/>
        </p:nvSpPr>
        <p:spPr>
          <a:xfrm>
            <a:off x="1449004" y="5399424"/>
            <a:ext cx="15389992" cy="316230"/>
          </a:xfrm>
          <a:prstGeom prst="rect">
            <a:avLst/>
          </a:prstGeom>
        </p:spPr>
        <p:txBody>
          <a:bodyPr lIns="0" tIns="0" rIns="0" bIns="0" rtlCol="0" anchor="t">
            <a:spAutoFit/>
          </a:bodyPr>
          <a:lstStyle/>
          <a:p>
            <a:pPr algn="ctr">
              <a:lnSpc>
                <a:spcPts val="2520"/>
              </a:lnSpc>
            </a:pPr>
            <a:r>
              <a:rPr lang="en-US" sz="1800" b="1" dirty="0">
                <a:solidFill>
                  <a:srgbClr val="14377D"/>
                </a:solidFill>
                <a:latin typeface="Lato Bold"/>
                <a:ea typeface="Lato Bold"/>
                <a:cs typeface="Lato Bold"/>
                <a:sym typeface="Lato Bold"/>
              </a:rPr>
              <a:t>Furthermore, the definition of ‘Aggrieved Person’ is expanded to include anyone with knowledge of a compliance failure as defined in ORC 4913.01(B):</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86277" y="2255323"/>
            <a:ext cx="15715445" cy="1816550"/>
            <a:chOff x="0" y="0"/>
            <a:chExt cx="4139047" cy="478433"/>
          </a:xfrm>
        </p:grpSpPr>
        <p:sp>
          <p:nvSpPr>
            <p:cNvPr id="3" name="Freeform 3"/>
            <p:cNvSpPr/>
            <p:nvPr/>
          </p:nvSpPr>
          <p:spPr>
            <a:xfrm>
              <a:off x="0" y="0"/>
              <a:ext cx="4139047" cy="478433"/>
            </a:xfrm>
            <a:custGeom>
              <a:avLst/>
              <a:gdLst/>
              <a:ahLst/>
              <a:cxnLst/>
              <a:rect l="l" t="t" r="r" b="b"/>
              <a:pathLst>
                <a:path w="4139047" h="478433">
                  <a:moveTo>
                    <a:pt x="0" y="0"/>
                  </a:moveTo>
                  <a:lnTo>
                    <a:pt x="4139047" y="0"/>
                  </a:lnTo>
                  <a:lnTo>
                    <a:pt x="4139047" y="478433"/>
                  </a:lnTo>
                  <a:lnTo>
                    <a:pt x="0" y="478433"/>
                  </a:lnTo>
                  <a:close/>
                </a:path>
              </a:pathLst>
            </a:custGeom>
            <a:solidFill>
              <a:srgbClr val="004890"/>
            </a:solidFill>
          </p:spPr>
          <p:txBody>
            <a:bodyPr/>
            <a:lstStyle/>
            <a:p>
              <a:endParaRPr lang="en-US"/>
            </a:p>
          </p:txBody>
        </p:sp>
        <p:sp>
          <p:nvSpPr>
            <p:cNvPr id="4" name="TextBox 4"/>
            <p:cNvSpPr txBox="1"/>
            <p:nvPr/>
          </p:nvSpPr>
          <p:spPr>
            <a:xfrm>
              <a:off x="0" y="-47625"/>
              <a:ext cx="4139047" cy="526058"/>
            </a:xfrm>
            <a:prstGeom prst="rect">
              <a:avLst/>
            </a:prstGeom>
          </p:spPr>
          <p:txBody>
            <a:bodyPr lIns="50800" tIns="50800" rIns="50800" bIns="50800" rtlCol="0" anchor="ctr"/>
            <a:lstStyle/>
            <a:p>
              <a:pPr algn="ctr">
                <a:lnSpc>
                  <a:spcPts val="3591"/>
                </a:lnSpc>
              </a:pPr>
              <a:endParaRPr/>
            </a:p>
          </p:txBody>
        </p:sp>
      </p:grpSp>
      <p:grpSp>
        <p:nvGrpSpPr>
          <p:cNvPr id="5" name="Group 5"/>
          <p:cNvGrpSpPr/>
          <p:nvPr/>
        </p:nvGrpSpPr>
        <p:grpSpPr>
          <a:xfrm>
            <a:off x="17001723" y="8278476"/>
            <a:ext cx="1286277" cy="1644832"/>
            <a:chOff x="0" y="0"/>
            <a:chExt cx="338773" cy="433207"/>
          </a:xfrm>
        </p:grpSpPr>
        <p:sp>
          <p:nvSpPr>
            <p:cNvPr id="6" name="Freeform 6"/>
            <p:cNvSpPr/>
            <p:nvPr/>
          </p:nvSpPr>
          <p:spPr>
            <a:xfrm>
              <a:off x="0" y="0"/>
              <a:ext cx="338773" cy="433207"/>
            </a:xfrm>
            <a:custGeom>
              <a:avLst/>
              <a:gdLst/>
              <a:ahLst/>
              <a:cxnLst/>
              <a:rect l="l" t="t" r="r" b="b"/>
              <a:pathLst>
                <a:path w="338773" h="433207">
                  <a:moveTo>
                    <a:pt x="0" y="0"/>
                  </a:moveTo>
                  <a:lnTo>
                    <a:pt x="338773" y="0"/>
                  </a:lnTo>
                  <a:lnTo>
                    <a:pt x="338773" y="433207"/>
                  </a:lnTo>
                  <a:lnTo>
                    <a:pt x="0" y="433207"/>
                  </a:lnTo>
                  <a:close/>
                </a:path>
              </a:pathLst>
            </a:custGeom>
            <a:solidFill>
              <a:srgbClr val="EFEFEF"/>
            </a:solidFill>
          </p:spPr>
          <p:txBody>
            <a:bodyPr/>
            <a:lstStyle/>
            <a:p>
              <a:endParaRPr lang="en-US"/>
            </a:p>
          </p:txBody>
        </p:sp>
        <p:sp>
          <p:nvSpPr>
            <p:cNvPr id="7" name="TextBox 7"/>
            <p:cNvSpPr txBox="1"/>
            <p:nvPr/>
          </p:nvSpPr>
          <p:spPr>
            <a:xfrm>
              <a:off x="0" y="-47625"/>
              <a:ext cx="338773" cy="480832"/>
            </a:xfrm>
            <a:prstGeom prst="rect">
              <a:avLst/>
            </a:prstGeom>
          </p:spPr>
          <p:txBody>
            <a:bodyPr lIns="50800" tIns="50800" rIns="50800" bIns="50800" rtlCol="0" anchor="ctr"/>
            <a:lstStyle/>
            <a:p>
              <a:pPr algn="ctr">
                <a:lnSpc>
                  <a:spcPts val="3591"/>
                </a:lnSpc>
              </a:pPr>
              <a:endParaRPr/>
            </a:p>
          </p:txBody>
        </p:sp>
      </p:grpSp>
      <p:sp>
        <p:nvSpPr>
          <p:cNvPr id="8" name="TextBox 8"/>
          <p:cNvSpPr txBox="1"/>
          <p:nvPr/>
        </p:nvSpPr>
        <p:spPr>
          <a:xfrm>
            <a:off x="5743091" y="917203"/>
            <a:ext cx="6982309" cy="900430"/>
          </a:xfrm>
          <a:prstGeom prst="rect">
            <a:avLst/>
          </a:prstGeom>
        </p:spPr>
        <p:txBody>
          <a:bodyPr wrap="square" lIns="0" tIns="0" rIns="0" bIns="0" rtlCol="0" anchor="t">
            <a:spAutoFit/>
          </a:bodyPr>
          <a:lstStyle/>
          <a:p>
            <a:pPr algn="ctr">
              <a:lnSpc>
                <a:spcPts val="7280"/>
              </a:lnSpc>
            </a:pPr>
            <a:r>
              <a:rPr lang="en-US" sz="5600" b="1" dirty="0">
                <a:solidFill>
                  <a:srgbClr val="000000"/>
                </a:solidFill>
                <a:latin typeface="Montserrat Bold"/>
                <a:ea typeface="Montserrat Bold"/>
                <a:cs typeface="Montserrat Bold"/>
                <a:sym typeface="Montserrat Bold"/>
              </a:rPr>
              <a:t>Statutory Cleanup</a:t>
            </a:r>
          </a:p>
        </p:txBody>
      </p:sp>
      <p:sp>
        <p:nvSpPr>
          <p:cNvPr id="9" name="TextBox 9"/>
          <p:cNvSpPr txBox="1"/>
          <p:nvPr/>
        </p:nvSpPr>
        <p:spPr>
          <a:xfrm>
            <a:off x="2087630" y="2637183"/>
            <a:ext cx="13890550" cy="986155"/>
          </a:xfrm>
          <a:prstGeom prst="rect">
            <a:avLst/>
          </a:prstGeom>
        </p:spPr>
        <p:txBody>
          <a:bodyPr lIns="0" tIns="0" rIns="0" bIns="0" rtlCol="0" anchor="t">
            <a:spAutoFit/>
          </a:bodyPr>
          <a:lstStyle/>
          <a:p>
            <a:pPr algn="l">
              <a:lnSpc>
                <a:spcPts val="3919"/>
              </a:lnSpc>
            </a:pPr>
            <a:r>
              <a:rPr lang="en-US" sz="2799">
                <a:solidFill>
                  <a:srgbClr val="FFFFFF"/>
                </a:solidFill>
                <a:latin typeface="Lato"/>
                <a:ea typeface="Lato"/>
                <a:cs typeface="Lato"/>
                <a:sym typeface="Lato"/>
              </a:rPr>
              <a:t>HB 227 removes outdated “Limited Basis Participant” (LBP) language, aligning the statute with current one-call notification laws.</a:t>
            </a:r>
          </a:p>
        </p:txBody>
      </p:sp>
      <p:sp>
        <p:nvSpPr>
          <p:cNvPr id="10" name="TextBox 10"/>
          <p:cNvSpPr txBox="1"/>
          <p:nvPr/>
        </p:nvSpPr>
        <p:spPr>
          <a:xfrm>
            <a:off x="1654981" y="4663452"/>
            <a:ext cx="14978038" cy="1481455"/>
          </a:xfrm>
          <a:prstGeom prst="rect">
            <a:avLst/>
          </a:prstGeom>
        </p:spPr>
        <p:txBody>
          <a:bodyPr lIns="0" tIns="0" rIns="0" bIns="0" rtlCol="0" anchor="t">
            <a:spAutoFit/>
          </a:bodyPr>
          <a:lstStyle/>
          <a:p>
            <a:pPr algn="l">
              <a:lnSpc>
                <a:spcPts val="3919"/>
              </a:lnSpc>
            </a:pPr>
            <a:r>
              <a:rPr lang="en-US" sz="2799">
                <a:solidFill>
                  <a:srgbClr val="000000"/>
                </a:solidFill>
                <a:latin typeface="Lato"/>
                <a:ea typeface="Lato"/>
                <a:cs typeface="Lato"/>
                <a:sym typeface="Lato"/>
              </a:rPr>
              <a:t>The passage of HB 458 in the 129th General Assembly mandated all utility members to receive excavation notifications directly from the protection service, eliminating the need for the LBP membership type. </a:t>
            </a:r>
          </a:p>
        </p:txBody>
      </p:sp>
      <p:sp>
        <p:nvSpPr>
          <p:cNvPr id="11" name="TextBox 11"/>
          <p:cNvSpPr txBox="1"/>
          <p:nvPr/>
        </p:nvSpPr>
        <p:spPr>
          <a:xfrm>
            <a:off x="1654981" y="6706882"/>
            <a:ext cx="14978038" cy="986155"/>
          </a:xfrm>
          <a:prstGeom prst="rect">
            <a:avLst/>
          </a:prstGeom>
        </p:spPr>
        <p:txBody>
          <a:bodyPr lIns="0" tIns="0" rIns="0" bIns="0" rtlCol="0" anchor="t">
            <a:spAutoFit/>
          </a:bodyPr>
          <a:lstStyle/>
          <a:p>
            <a:pPr marL="604518" lvl="1" indent="-302259" algn="l">
              <a:lnSpc>
                <a:spcPts val="3919"/>
              </a:lnSpc>
              <a:buFont typeface="Arial"/>
              <a:buChar char="•"/>
            </a:pPr>
            <a:r>
              <a:rPr lang="en-US" sz="2799">
                <a:solidFill>
                  <a:srgbClr val="000000"/>
                </a:solidFill>
                <a:latin typeface="Lato"/>
                <a:ea typeface="Lato"/>
                <a:cs typeface="Lato"/>
                <a:sym typeface="Lato"/>
              </a:rPr>
              <a:t>This cleanup eliminates antiquated language and solidifies standards among all utility members, creating clearer communications between the utility and the excavator. </a:t>
            </a:r>
          </a:p>
        </p:txBody>
      </p:sp>
      <p:grpSp>
        <p:nvGrpSpPr>
          <p:cNvPr id="12" name="Group 12"/>
          <p:cNvGrpSpPr/>
          <p:nvPr/>
        </p:nvGrpSpPr>
        <p:grpSpPr>
          <a:xfrm>
            <a:off x="-257577" y="487617"/>
            <a:ext cx="1286277" cy="1330015"/>
            <a:chOff x="0" y="0"/>
            <a:chExt cx="338773" cy="350292"/>
          </a:xfrm>
        </p:grpSpPr>
        <p:sp>
          <p:nvSpPr>
            <p:cNvPr id="13" name="Freeform 13"/>
            <p:cNvSpPr/>
            <p:nvPr/>
          </p:nvSpPr>
          <p:spPr>
            <a:xfrm>
              <a:off x="0" y="0"/>
              <a:ext cx="338773" cy="350292"/>
            </a:xfrm>
            <a:custGeom>
              <a:avLst/>
              <a:gdLst/>
              <a:ahLst/>
              <a:cxnLst/>
              <a:rect l="l" t="t" r="r" b="b"/>
              <a:pathLst>
                <a:path w="338773" h="350292">
                  <a:moveTo>
                    <a:pt x="0" y="0"/>
                  </a:moveTo>
                  <a:lnTo>
                    <a:pt x="338773" y="0"/>
                  </a:lnTo>
                  <a:lnTo>
                    <a:pt x="338773" y="350292"/>
                  </a:lnTo>
                  <a:lnTo>
                    <a:pt x="0" y="350292"/>
                  </a:lnTo>
                  <a:close/>
                </a:path>
              </a:pathLst>
            </a:custGeom>
            <a:solidFill>
              <a:srgbClr val="E8E8E8"/>
            </a:solidFill>
          </p:spPr>
          <p:txBody>
            <a:bodyPr/>
            <a:lstStyle/>
            <a:p>
              <a:endParaRPr lang="en-US"/>
            </a:p>
          </p:txBody>
        </p:sp>
        <p:sp>
          <p:nvSpPr>
            <p:cNvPr id="14" name="TextBox 14"/>
            <p:cNvSpPr txBox="1"/>
            <p:nvPr/>
          </p:nvSpPr>
          <p:spPr>
            <a:xfrm>
              <a:off x="0" y="-47625"/>
              <a:ext cx="338773" cy="397917"/>
            </a:xfrm>
            <a:prstGeom prst="rect">
              <a:avLst/>
            </a:prstGeom>
          </p:spPr>
          <p:txBody>
            <a:bodyPr lIns="50800" tIns="50800" rIns="50800" bIns="50800" rtlCol="0" anchor="ctr"/>
            <a:lstStyle/>
            <a:p>
              <a:pPr algn="ctr">
                <a:lnSpc>
                  <a:spcPts val="3591"/>
                </a:lnSpc>
              </a:pPr>
              <a:endParaRPr/>
            </a:p>
          </p:txBody>
        </p:sp>
      </p:grpSp>
      <p:sp>
        <p:nvSpPr>
          <p:cNvPr id="15" name="Freeform 15"/>
          <p:cNvSpPr/>
          <p:nvPr/>
        </p:nvSpPr>
        <p:spPr>
          <a:xfrm>
            <a:off x="190609" y="9593351"/>
            <a:ext cx="723791" cy="504022"/>
          </a:xfrm>
          <a:custGeom>
            <a:avLst/>
            <a:gdLst/>
            <a:ahLst/>
            <a:cxnLst/>
            <a:rect l="l" t="t" r="r" b="b"/>
            <a:pathLst>
              <a:path w="723791" h="504022">
                <a:moveTo>
                  <a:pt x="0" y="0"/>
                </a:moveTo>
                <a:lnTo>
                  <a:pt x="723791" y="0"/>
                </a:lnTo>
                <a:lnTo>
                  <a:pt x="723791" y="504022"/>
                </a:lnTo>
                <a:lnTo>
                  <a:pt x="0" y="504022"/>
                </a:lnTo>
                <a:lnTo>
                  <a:pt x="0" y="0"/>
                </a:lnTo>
                <a:close/>
              </a:path>
            </a:pathLst>
          </a:custGeom>
          <a:blipFill>
            <a:blip r:embed="rId2">
              <a:alphaModFix amt="56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TextBox 16"/>
          <p:cNvSpPr txBox="1"/>
          <p:nvPr/>
        </p:nvSpPr>
        <p:spPr>
          <a:xfrm>
            <a:off x="1103941" y="9698995"/>
            <a:ext cx="3351758" cy="264160"/>
          </a:xfrm>
          <a:prstGeom prst="rect">
            <a:avLst/>
          </a:prstGeom>
        </p:spPr>
        <p:txBody>
          <a:bodyPr lIns="0" tIns="0" rIns="0" bIns="0" rtlCol="0" anchor="t">
            <a:spAutoFit/>
          </a:bodyPr>
          <a:lstStyle/>
          <a:p>
            <a:pPr algn="l">
              <a:lnSpc>
                <a:spcPts val="2239"/>
              </a:lnSpc>
            </a:pPr>
            <a:r>
              <a:rPr lang="en-US" sz="1599">
                <a:solidFill>
                  <a:srgbClr val="A6A6A6"/>
                </a:solidFill>
                <a:latin typeface="Montserrat"/>
                <a:ea typeface="Montserrat"/>
                <a:cs typeface="Montserrat"/>
                <a:sym typeface="Montserrat"/>
              </a:rPr>
              <a:t>Understanding HB 227 - OHIO811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56511" y="0"/>
            <a:ext cx="18444511" cy="10506858"/>
          </a:xfrm>
          <a:custGeom>
            <a:avLst/>
            <a:gdLst/>
            <a:ahLst/>
            <a:cxnLst/>
            <a:rect l="l" t="t" r="r" b="b"/>
            <a:pathLst>
              <a:path w="18444511" h="10506858">
                <a:moveTo>
                  <a:pt x="0" y="0"/>
                </a:moveTo>
                <a:lnTo>
                  <a:pt x="18444511" y="0"/>
                </a:lnTo>
                <a:lnTo>
                  <a:pt x="18444511" y="10506858"/>
                </a:lnTo>
                <a:lnTo>
                  <a:pt x="0" y="10506858"/>
                </a:lnTo>
                <a:lnTo>
                  <a:pt x="0" y="0"/>
                </a:lnTo>
                <a:close/>
              </a:path>
            </a:pathLst>
          </a:custGeom>
          <a:blipFill>
            <a:blip r:embed="rId2"/>
            <a:stretch>
              <a:fillRect l="-55635" r="-44826"/>
            </a:stretch>
          </a:blipFill>
        </p:spPr>
        <p:txBody>
          <a:bodyPr/>
          <a:lstStyle/>
          <a:p>
            <a:endParaRPr lang="en-US"/>
          </a:p>
        </p:txBody>
      </p:sp>
      <p:grpSp>
        <p:nvGrpSpPr>
          <p:cNvPr id="4" name="Group 4"/>
          <p:cNvGrpSpPr/>
          <p:nvPr/>
        </p:nvGrpSpPr>
        <p:grpSpPr>
          <a:xfrm>
            <a:off x="0" y="0"/>
            <a:ext cx="20753555" cy="10287000"/>
            <a:chOff x="0" y="0"/>
            <a:chExt cx="5465957" cy="2709333"/>
          </a:xfrm>
        </p:grpSpPr>
        <p:sp>
          <p:nvSpPr>
            <p:cNvPr id="5" name="Freeform 5"/>
            <p:cNvSpPr/>
            <p:nvPr/>
          </p:nvSpPr>
          <p:spPr>
            <a:xfrm>
              <a:off x="0" y="0"/>
              <a:ext cx="5465957" cy="2709333"/>
            </a:xfrm>
            <a:custGeom>
              <a:avLst/>
              <a:gdLst/>
              <a:ahLst/>
              <a:cxnLst/>
              <a:rect l="l" t="t" r="r" b="b"/>
              <a:pathLst>
                <a:path w="5465957" h="2709333">
                  <a:moveTo>
                    <a:pt x="0" y="0"/>
                  </a:moveTo>
                  <a:lnTo>
                    <a:pt x="5465957" y="0"/>
                  </a:lnTo>
                  <a:lnTo>
                    <a:pt x="5465957" y="2709333"/>
                  </a:lnTo>
                  <a:lnTo>
                    <a:pt x="0" y="2709333"/>
                  </a:lnTo>
                  <a:close/>
                </a:path>
              </a:pathLst>
            </a:custGeom>
            <a:gradFill rotWithShape="1">
              <a:gsLst>
                <a:gs pos="0">
                  <a:srgbClr val="000000">
                    <a:alpha val="56000"/>
                  </a:srgbClr>
                </a:gs>
                <a:gs pos="100000">
                  <a:srgbClr val="000000">
                    <a:alpha val="0"/>
                  </a:srgbClr>
                </a:gs>
              </a:gsLst>
              <a:lin ang="2700000"/>
            </a:gradFill>
          </p:spPr>
          <p:txBody>
            <a:bodyPr/>
            <a:lstStyle/>
            <a:p>
              <a:endParaRPr lang="en-US"/>
            </a:p>
          </p:txBody>
        </p:sp>
        <p:sp>
          <p:nvSpPr>
            <p:cNvPr id="6" name="TextBox 6"/>
            <p:cNvSpPr txBox="1"/>
            <p:nvPr/>
          </p:nvSpPr>
          <p:spPr>
            <a:xfrm>
              <a:off x="0" y="-47625"/>
              <a:ext cx="5465957" cy="2756958"/>
            </a:xfrm>
            <a:prstGeom prst="rect">
              <a:avLst/>
            </a:prstGeom>
          </p:spPr>
          <p:txBody>
            <a:bodyPr lIns="50800" tIns="50800" rIns="50800" bIns="50800" rtlCol="0" anchor="ctr"/>
            <a:lstStyle/>
            <a:p>
              <a:pPr algn="ctr">
                <a:lnSpc>
                  <a:spcPts val="3691"/>
                </a:lnSpc>
              </a:pPr>
              <a:endParaRPr/>
            </a:p>
          </p:txBody>
        </p:sp>
      </p:grpSp>
      <p:grpSp>
        <p:nvGrpSpPr>
          <p:cNvPr id="7" name="Group 7"/>
          <p:cNvGrpSpPr/>
          <p:nvPr/>
        </p:nvGrpSpPr>
        <p:grpSpPr>
          <a:xfrm>
            <a:off x="-156511" y="6415148"/>
            <a:ext cx="18622023" cy="3815506"/>
            <a:chOff x="0" y="0"/>
            <a:chExt cx="4904566" cy="1004907"/>
          </a:xfrm>
        </p:grpSpPr>
        <p:sp>
          <p:nvSpPr>
            <p:cNvPr id="8" name="Freeform 8"/>
            <p:cNvSpPr/>
            <p:nvPr/>
          </p:nvSpPr>
          <p:spPr>
            <a:xfrm>
              <a:off x="0" y="0"/>
              <a:ext cx="4904566" cy="1004907"/>
            </a:xfrm>
            <a:custGeom>
              <a:avLst/>
              <a:gdLst/>
              <a:ahLst/>
              <a:cxnLst/>
              <a:rect l="l" t="t" r="r" b="b"/>
              <a:pathLst>
                <a:path w="4904566" h="1004907">
                  <a:moveTo>
                    <a:pt x="0" y="0"/>
                  </a:moveTo>
                  <a:lnTo>
                    <a:pt x="4904566" y="0"/>
                  </a:lnTo>
                  <a:lnTo>
                    <a:pt x="4904566" y="1004907"/>
                  </a:lnTo>
                  <a:lnTo>
                    <a:pt x="0" y="1004907"/>
                  </a:lnTo>
                  <a:close/>
                </a:path>
              </a:pathLst>
            </a:custGeom>
            <a:gradFill rotWithShape="1">
              <a:gsLst>
                <a:gs pos="0">
                  <a:srgbClr val="000000">
                    <a:alpha val="0"/>
                  </a:srgbClr>
                </a:gs>
                <a:gs pos="100000">
                  <a:srgbClr val="000000">
                    <a:alpha val="47000"/>
                  </a:srgbClr>
                </a:gs>
              </a:gsLst>
              <a:lin ang="5400000"/>
            </a:gradFill>
          </p:spPr>
          <p:txBody>
            <a:bodyPr/>
            <a:lstStyle/>
            <a:p>
              <a:endParaRPr lang="en-US" dirty="0"/>
            </a:p>
          </p:txBody>
        </p:sp>
        <p:sp>
          <p:nvSpPr>
            <p:cNvPr id="9" name="TextBox 9"/>
            <p:cNvSpPr txBox="1"/>
            <p:nvPr/>
          </p:nvSpPr>
          <p:spPr>
            <a:xfrm>
              <a:off x="0" y="-47625"/>
              <a:ext cx="4904566" cy="1052532"/>
            </a:xfrm>
            <a:prstGeom prst="rect">
              <a:avLst/>
            </a:prstGeom>
          </p:spPr>
          <p:txBody>
            <a:bodyPr lIns="50800" tIns="50800" rIns="50800" bIns="50800" rtlCol="0" anchor="ctr"/>
            <a:lstStyle/>
            <a:p>
              <a:pPr algn="ctr">
                <a:lnSpc>
                  <a:spcPts val="3691"/>
                </a:lnSpc>
              </a:pPr>
              <a:endParaRPr/>
            </a:p>
          </p:txBody>
        </p:sp>
      </p:grpSp>
      <p:grpSp>
        <p:nvGrpSpPr>
          <p:cNvPr id="10" name="Group 10"/>
          <p:cNvGrpSpPr/>
          <p:nvPr/>
        </p:nvGrpSpPr>
        <p:grpSpPr>
          <a:xfrm>
            <a:off x="7462226" y="8124025"/>
            <a:ext cx="10932600" cy="733415"/>
            <a:chOff x="0" y="0"/>
            <a:chExt cx="2947253" cy="197717"/>
          </a:xfrm>
        </p:grpSpPr>
        <p:sp>
          <p:nvSpPr>
            <p:cNvPr id="11" name="Freeform 11"/>
            <p:cNvSpPr/>
            <p:nvPr/>
          </p:nvSpPr>
          <p:spPr>
            <a:xfrm>
              <a:off x="0" y="0"/>
              <a:ext cx="2947253" cy="197717"/>
            </a:xfrm>
            <a:custGeom>
              <a:avLst/>
              <a:gdLst/>
              <a:ahLst/>
              <a:cxnLst/>
              <a:rect l="l" t="t" r="r" b="b"/>
              <a:pathLst>
                <a:path w="2947253" h="197717">
                  <a:moveTo>
                    <a:pt x="0" y="0"/>
                  </a:moveTo>
                  <a:lnTo>
                    <a:pt x="2947253" y="0"/>
                  </a:lnTo>
                  <a:lnTo>
                    <a:pt x="2947253" y="197717"/>
                  </a:lnTo>
                  <a:lnTo>
                    <a:pt x="0" y="197717"/>
                  </a:lnTo>
                  <a:close/>
                </a:path>
              </a:pathLst>
            </a:custGeom>
            <a:solidFill>
              <a:srgbClr val="FFFFFF"/>
            </a:solidFill>
          </p:spPr>
          <p:txBody>
            <a:bodyPr/>
            <a:lstStyle/>
            <a:p>
              <a:endParaRPr lang="en-US"/>
            </a:p>
          </p:txBody>
        </p:sp>
        <p:sp>
          <p:nvSpPr>
            <p:cNvPr id="12" name="TextBox 12"/>
            <p:cNvSpPr txBox="1"/>
            <p:nvPr/>
          </p:nvSpPr>
          <p:spPr>
            <a:xfrm>
              <a:off x="0" y="-47625"/>
              <a:ext cx="2947253" cy="245342"/>
            </a:xfrm>
            <a:prstGeom prst="rect">
              <a:avLst/>
            </a:prstGeom>
          </p:spPr>
          <p:txBody>
            <a:bodyPr lIns="50800" tIns="50800" rIns="50800" bIns="50800" rtlCol="0" anchor="ctr"/>
            <a:lstStyle/>
            <a:p>
              <a:pPr algn="ctr">
                <a:lnSpc>
                  <a:spcPts val="3591"/>
                </a:lnSpc>
              </a:pPr>
              <a:endParaRPr/>
            </a:p>
          </p:txBody>
        </p:sp>
      </p:grpSp>
      <p:sp>
        <p:nvSpPr>
          <p:cNvPr id="13" name="Freeform 13"/>
          <p:cNvSpPr/>
          <p:nvPr/>
        </p:nvSpPr>
        <p:spPr>
          <a:xfrm>
            <a:off x="3659" y="8857440"/>
            <a:ext cx="2740787" cy="1306540"/>
          </a:xfrm>
          <a:custGeom>
            <a:avLst/>
            <a:gdLst/>
            <a:ahLst/>
            <a:cxnLst/>
            <a:rect l="l" t="t" r="r" b="b"/>
            <a:pathLst>
              <a:path w="4101193" h="1955049">
                <a:moveTo>
                  <a:pt x="0" y="0"/>
                </a:moveTo>
                <a:lnTo>
                  <a:pt x="4101193" y="0"/>
                </a:lnTo>
                <a:lnTo>
                  <a:pt x="4101193" y="1955049"/>
                </a:lnTo>
                <a:lnTo>
                  <a:pt x="0" y="1955049"/>
                </a:lnTo>
                <a:lnTo>
                  <a:pt x="0" y="0"/>
                </a:lnTo>
                <a:close/>
              </a:path>
            </a:pathLst>
          </a:custGeom>
          <a:blipFill>
            <a:blip r:embed="rId3">
              <a:extLst>
                <a:ext uri="{96DAC541-7B7A-43D3-8B79-37D633B846F1}">
                  <asvg:svgBlip xmlns:asvg="http://schemas.microsoft.com/office/drawing/2016/SVG/main" r:embed="rId4"/>
                </a:ext>
              </a:extLst>
            </a:blip>
            <a:stretch>
              <a:fillRect l="-6733" t="-59522" r="-29552" b="-61395"/>
            </a:stretch>
          </a:blipFill>
        </p:spPr>
        <p:txBody>
          <a:bodyPr/>
          <a:lstStyle/>
          <a:p>
            <a:endParaRPr lang="en-US"/>
          </a:p>
        </p:txBody>
      </p:sp>
      <p:grpSp>
        <p:nvGrpSpPr>
          <p:cNvPr id="14" name="Group 14"/>
          <p:cNvGrpSpPr/>
          <p:nvPr/>
        </p:nvGrpSpPr>
        <p:grpSpPr>
          <a:xfrm>
            <a:off x="4336511" y="3945580"/>
            <a:ext cx="9614979" cy="3228715"/>
            <a:chOff x="0" y="0"/>
            <a:chExt cx="2822567" cy="947819"/>
          </a:xfrm>
        </p:grpSpPr>
        <p:sp>
          <p:nvSpPr>
            <p:cNvPr id="15" name="Freeform 15"/>
            <p:cNvSpPr/>
            <p:nvPr/>
          </p:nvSpPr>
          <p:spPr>
            <a:xfrm>
              <a:off x="0" y="0"/>
              <a:ext cx="2822567" cy="947819"/>
            </a:xfrm>
            <a:custGeom>
              <a:avLst/>
              <a:gdLst/>
              <a:ahLst/>
              <a:cxnLst/>
              <a:rect l="l" t="t" r="r" b="b"/>
              <a:pathLst>
                <a:path w="2822567" h="947819">
                  <a:moveTo>
                    <a:pt x="8052" y="0"/>
                  </a:moveTo>
                  <a:lnTo>
                    <a:pt x="2814515" y="0"/>
                  </a:lnTo>
                  <a:cubicBezTo>
                    <a:pt x="2818962" y="0"/>
                    <a:pt x="2822567" y="3605"/>
                    <a:pt x="2822567" y="8052"/>
                  </a:cubicBezTo>
                  <a:lnTo>
                    <a:pt x="2822567" y="939768"/>
                  </a:lnTo>
                  <a:cubicBezTo>
                    <a:pt x="2822567" y="941903"/>
                    <a:pt x="2821718" y="943951"/>
                    <a:pt x="2820208" y="945461"/>
                  </a:cubicBezTo>
                  <a:cubicBezTo>
                    <a:pt x="2818698" y="946971"/>
                    <a:pt x="2816650" y="947819"/>
                    <a:pt x="2814515" y="947819"/>
                  </a:cubicBezTo>
                  <a:lnTo>
                    <a:pt x="8052" y="947819"/>
                  </a:lnTo>
                  <a:cubicBezTo>
                    <a:pt x="3605" y="947819"/>
                    <a:pt x="0" y="944214"/>
                    <a:pt x="0" y="939768"/>
                  </a:cubicBezTo>
                  <a:lnTo>
                    <a:pt x="0" y="8052"/>
                  </a:lnTo>
                  <a:cubicBezTo>
                    <a:pt x="0" y="5916"/>
                    <a:pt x="848" y="3868"/>
                    <a:pt x="2358" y="2358"/>
                  </a:cubicBezTo>
                  <a:cubicBezTo>
                    <a:pt x="3868" y="848"/>
                    <a:pt x="5916" y="0"/>
                    <a:pt x="8052" y="0"/>
                  </a:cubicBezTo>
                  <a:close/>
                </a:path>
              </a:pathLst>
            </a:custGeom>
            <a:solidFill>
              <a:srgbClr val="004890">
                <a:alpha val="82745"/>
              </a:srgbClr>
            </a:solidFill>
          </p:spPr>
          <p:txBody>
            <a:bodyPr/>
            <a:lstStyle/>
            <a:p>
              <a:endParaRPr lang="en-US"/>
            </a:p>
          </p:txBody>
        </p:sp>
        <p:sp>
          <p:nvSpPr>
            <p:cNvPr id="16" name="TextBox 16"/>
            <p:cNvSpPr txBox="1"/>
            <p:nvPr/>
          </p:nvSpPr>
          <p:spPr>
            <a:xfrm>
              <a:off x="0" y="-47625"/>
              <a:ext cx="2822567" cy="995444"/>
            </a:xfrm>
            <a:prstGeom prst="rect">
              <a:avLst/>
            </a:prstGeom>
          </p:spPr>
          <p:txBody>
            <a:bodyPr lIns="50800" tIns="50800" rIns="50800" bIns="50800" rtlCol="0" anchor="ctr"/>
            <a:lstStyle/>
            <a:p>
              <a:pPr algn="ctr">
                <a:lnSpc>
                  <a:spcPts val="3591"/>
                </a:lnSpc>
              </a:pPr>
              <a:endParaRPr/>
            </a:p>
          </p:txBody>
        </p:sp>
      </p:grpSp>
      <p:grpSp>
        <p:nvGrpSpPr>
          <p:cNvPr id="17" name="Group 17"/>
          <p:cNvGrpSpPr/>
          <p:nvPr/>
        </p:nvGrpSpPr>
        <p:grpSpPr>
          <a:xfrm>
            <a:off x="1028700" y="531636"/>
            <a:ext cx="16230600" cy="2823416"/>
            <a:chOff x="0" y="0"/>
            <a:chExt cx="21640800" cy="3764555"/>
          </a:xfrm>
        </p:grpSpPr>
        <p:grpSp>
          <p:nvGrpSpPr>
            <p:cNvPr id="18" name="Group 18"/>
            <p:cNvGrpSpPr/>
            <p:nvPr/>
          </p:nvGrpSpPr>
          <p:grpSpPr>
            <a:xfrm>
              <a:off x="0" y="0"/>
              <a:ext cx="21640800" cy="3764555"/>
              <a:chOff x="0" y="0"/>
              <a:chExt cx="4375508" cy="761148"/>
            </a:xfrm>
          </p:grpSpPr>
          <p:sp>
            <p:nvSpPr>
              <p:cNvPr id="19" name="Freeform 19"/>
              <p:cNvSpPr/>
              <p:nvPr/>
            </p:nvSpPr>
            <p:spPr>
              <a:xfrm>
                <a:off x="0" y="0"/>
                <a:ext cx="4375509" cy="761148"/>
              </a:xfrm>
              <a:custGeom>
                <a:avLst/>
                <a:gdLst/>
                <a:ahLst/>
                <a:cxnLst/>
                <a:rect l="l" t="t" r="r" b="b"/>
                <a:pathLst>
                  <a:path w="4375509" h="761148">
                    <a:moveTo>
                      <a:pt x="0" y="0"/>
                    </a:moveTo>
                    <a:lnTo>
                      <a:pt x="4375509" y="0"/>
                    </a:lnTo>
                    <a:lnTo>
                      <a:pt x="4375509" y="761148"/>
                    </a:lnTo>
                    <a:lnTo>
                      <a:pt x="0" y="761148"/>
                    </a:lnTo>
                    <a:close/>
                  </a:path>
                </a:pathLst>
              </a:custGeom>
              <a:solidFill>
                <a:srgbClr val="004890">
                  <a:alpha val="81961"/>
                </a:srgbClr>
              </a:solidFill>
            </p:spPr>
            <p:txBody>
              <a:bodyPr/>
              <a:lstStyle/>
              <a:p>
                <a:endParaRPr lang="en-US"/>
              </a:p>
            </p:txBody>
          </p:sp>
          <p:sp>
            <p:nvSpPr>
              <p:cNvPr id="20" name="TextBox 20"/>
              <p:cNvSpPr txBox="1"/>
              <p:nvPr/>
            </p:nvSpPr>
            <p:spPr>
              <a:xfrm>
                <a:off x="0" y="-47625"/>
                <a:ext cx="4375508" cy="808773"/>
              </a:xfrm>
              <a:prstGeom prst="rect">
                <a:avLst/>
              </a:prstGeom>
            </p:spPr>
            <p:txBody>
              <a:bodyPr lIns="50800" tIns="50800" rIns="50800" bIns="50800" rtlCol="0" anchor="ctr"/>
              <a:lstStyle/>
              <a:p>
                <a:pPr algn="ctr">
                  <a:lnSpc>
                    <a:spcPts val="3591"/>
                  </a:lnSpc>
                </a:pPr>
                <a:endParaRPr/>
              </a:p>
            </p:txBody>
          </p:sp>
        </p:grpSp>
        <p:grpSp>
          <p:nvGrpSpPr>
            <p:cNvPr id="21" name="Group 21"/>
            <p:cNvGrpSpPr/>
            <p:nvPr/>
          </p:nvGrpSpPr>
          <p:grpSpPr>
            <a:xfrm>
              <a:off x="602988" y="447068"/>
              <a:ext cx="20434823" cy="2870418"/>
              <a:chOff x="0" y="0"/>
              <a:chExt cx="4131674" cy="580364"/>
            </a:xfrm>
          </p:grpSpPr>
          <p:sp>
            <p:nvSpPr>
              <p:cNvPr id="22" name="Freeform 22"/>
              <p:cNvSpPr/>
              <p:nvPr/>
            </p:nvSpPr>
            <p:spPr>
              <a:xfrm>
                <a:off x="0" y="0"/>
                <a:ext cx="4131675" cy="580364"/>
              </a:xfrm>
              <a:custGeom>
                <a:avLst/>
                <a:gdLst/>
                <a:ahLst/>
                <a:cxnLst/>
                <a:rect l="l" t="t" r="r" b="b"/>
                <a:pathLst>
                  <a:path w="4131675" h="580364">
                    <a:moveTo>
                      <a:pt x="0" y="0"/>
                    </a:moveTo>
                    <a:lnTo>
                      <a:pt x="4131675" y="0"/>
                    </a:lnTo>
                    <a:lnTo>
                      <a:pt x="4131675" y="580364"/>
                    </a:lnTo>
                    <a:lnTo>
                      <a:pt x="0" y="580364"/>
                    </a:lnTo>
                    <a:close/>
                  </a:path>
                </a:pathLst>
              </a:custGeom>
              <a:solidFill>
                <a:srgbClr val="004890">
                  <a:alpha val="81961"/>
                </a:srgbClr>
              </a:solidFill>
              <a:ln w="38100" cap="sq">
                <a:solidFill>
                  <a:srgbClr val="FFFFFF">
                    <a:alpha val="81961"/>
                  </a:srgbClr>
                </a:solidFill>
                <a:prstDash val="solid"/>
                <a:miter/>
              </a:ln>
            </p:spPr>
            <p:txBody>
              <a:bodyPr/>
              <a:lstStyle/>
              <a:p>
                <a:endParaRPr lang="en-US"/>
              </a:p>
            </p:txBody>
          </p:sp>
          <p:sp>
            <p:nvSpPr>
              <p:cNvPr id="23" name="TextBox 23"/>
              <p:cNvSpPr txBox="1"/>
              <p:nvPr/>
            </p:nvSpPr>
            <p:spPr>
              <a:xfrm>
                <a:off x="0" y="-47625"/>
                <a:ext cx="4131674" cy="627989"/>
              </a:xfrm>
              <a:prstGeom prst="rect">
                <a:avLst/>
              </a:prstGeom>
            </p:spPr>
            <p:txBody>
              <a:bodyPr lIns="50800" tIns="50800" rIns="50800" bIns="50800" rtlCol="0" anchor="ctr"/>
              <a:lstStyle/>
              <a:p>
                <a:pPr algn="ctr">
                  <a:lnSpc>
                    <a:spcPts val="3591"/>
                  </a:lnSpc>
                </a:pPr>
                <a:endParaRPr/>
              </a:p>
            </p:txBody>
          </p:sp>
        </p:grpSp>
      </p:grpSp>
      <p:grpSp>
        <p:nvGrpSpPr>
          <p:cNvPr id="24" name="Group 24"/>
          <p:cNvGrpSpPr/>
          <p:nvPr/>
        </p:nvGrpSpPr>
        <p:grpSpPr>
          <a:xfrm>
            <a:off x="16247949" y="6669487"/>
            <a:ext cx="1769664" cy="1970273"/>
            <a:chOff x="0" y="0"/>
            <a:chExt cx="2359552" cy="2627031"/>
          </a:xfrm>
        </p:grpSpPr>
        <p:grpSp>
          <p:nvGrpSpPr>
            <p:cNvPr id="25" name="Group 25"/>
            <p:cNvGrpSpPr/>
            <p:nvPr/>
          </p:nvGrpSpPr>
          <p:grpSpPr>
            <a:xfrm>
              <a:off x="190129" y="208966"/>
              <a:ext cx="1979293" cy="1979293"/>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7" name="TextBox 27"/>
              <p:cNvSpPr txBox="1"/>
              <p:nvPr/>
            </p:nvSpPr>
            <p:spPr>
              <a:xfrm>
                <a:off x="76200" y="28575"/>
                <a:ext cx="660400" cy="708025"/>
              </a:xfrm>
              <a:prstGeom prst="rect">
                <a:avLst/>
              </a:prstGeom>
            </p:spPr>
            <p:txBody>
              <a:bodyPr lIns="50800" tIns="50800" rIns="50800" bIns="50800" rtlCol="0" anchor="ctr"/>
              <a:lstStyle/>
              <a:p>
                <a:pPr algn="ctr">
                  <a:lnSpc>
                    <a:spcPts val="3591"/>
                  </a:lnSpc>
                </a:pPr>
                <a:endParaRPr/>
              </a:p>
            </p:txBody>
          </p:sp>
        </p:grpSp>
        <p:sp>
          <p:nvSpPr>
            <p:cNvPr id="28" name="Freeform 28"/>
            <p:cNvSpPr/>
            <p:nvPr/>
          </p:nvSpPr>
          <p:spPr>
            <a:xfrm>
              <a:off x="0" y="0"/>
              <a:ext cx="2359552" cy="2627031"/>
            </a:xfrm>
            <a:custGeom>
              <a:avLst/>
              <a:gdLst/>
              <a:ahLst/>
              <a:cxnLst/>
              <a:rect l="l" t="t" r="r" b="b"/>
              <a:pathLst>
                <a:path w="2359552" h="2627031">
                  <a:moveTo>
                    <a:pt x="0" y="0"/>
                  </a:moveTo>
                  <a:lnTo>
                    <a:pt x="2359552" y="0"/>
                  </a:lnTo>
                  <a:lnTo>
                    <a:pt x="2359552" y="2627031"/>
                  </a:lnTo>
                  <a:lnTo>
                    <a:pt x="0" y="26270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29" name="Freeform 29"/>
          <p:cNvSpPr/>
          <p:nvPr/>
        </p:nvSpPr>
        <p:spPr>
          <a:xfrm>
            <a:off x="12251236" y="2105003"/>
            <a:ext cx="512391" cy="486306"/>
          </a:xfrm>
          <a:custGeom>
            <a:avLst/>
            <a:gdLst/>
            <a:ahLst/>
            <a:cxnLst/>
            <a:rect l="l" t="t" r="r" b="b"/>
            <a:pathLst>
              <a:path w="512391" h="486306">
                <a:moveTo>
                  <a:pt x="0" y="0"/>
                </a:moveTo>
                <a:lnTo>
                  <a:pt x="512391" y="0"/>
                </a:lnTo>
                <a:lnTo>
                  <a:pt x="512391" y="486306"/>
                </a:lnTo>
                <a:lnTo>
                  <a:pt x="0" y="4863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 name="Freeform 30"/>
          <p:cNvSpPr/>
          <p:nvPr/>
        </p:nvSpPr>
        <p:spPr>
          <a:xfrm>
            <a:off x="5521920" y="2105003"/>
            <a:ext cx="512391" cy="486306"/>
          </a:xfrm>
          <a:custGeom>
            <a:avLst/>
            <a:gdLst/>
            <a:ahLst/>
            <a:cxnLst/>
            <a:rect l="l" t="t" r="r" b="b"/>
            <a:pathLst>
              <a:path w="512391" h="486306">
                <a:moveTo>
                  <a:pt x="0" y="0"/>
                </a:moveTo>
                <a:lnTo>
                  <a:pt x="512391" y="0"/>
                </a:lnTo>
                <a:lnTo>
                  <a:pt x="512391" y="486306"/>
                </a:lnTo>
                <a:lnTo>
                  <a:pt x="0" y="4863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1" name="TextBox 31"/>
          <p:cNvSpPr txBox="1"/>
          <p:nvPr/>
        </p:nvSpPr>
        <p:spPr>
          <a:xfrm>
            <a:off x="7654568" y="4402032"/>
            <a:ext cx="5238528" cy="542925"/>
          </a:xfrm>
          <a:prstGeom prst="rect">
            <a:avLst/>
          </a:prstGeom>
        </p:spPr>
        <p:txBody>
          <a:bodyPr lIns="0" tIns="0" rIns="0" bIns="0" rtlCol="0" anchor="t">
            <a:spAutoFit/>
          </a:bodyPr>
          <a:lstStyle/>
          <a:p>
            <a:pPr algn="l">
              <a:lnSpc>
                <a:spcPts val="4320"/>
              </a:lnSpc>
            </a:pPr>
            <a:r>
              <a:rPr lang="en-US" sz="3600" b="1" spc="89">
                <a:solidFill>
                  <a:srgbClr val="FFFFFF"/>
                </a:solidFill>
                <a:latin typeface="Montserrat Bold"/>
                <a:ea typeface="Montserrat Bold"/>
                <a:cs typeface="Montserrat Bold"/>
                <a:sym typeface="Montserrat Bold"/>
              </a:rPr>
              <a:t>More Information</a:t>
            </a:r>
          </a:p>
        </p:txBody>
      </p:sp>
      <p:sp>
        <p:nvSpPr>
          <p:cNvPr id="32" name="TextBox 32"/>
          <p:cNvSpPr txBox="1"/>
          <p:nvPr/>
        </p:nvSpPr>
        <p:spPr>
          <a:xfrm>
            <a:off x="4790207" y="1069063"/>
            <a:ext cx="8707586" cy="762853"/>
          </a:xfrm>
          <a:prstGeom prst="rect">
            <a:avLst/>
          </a:prstGeom>
        </p:spPr>
        <p:txBody>
          <a:bodyPr lIns="0" tIns="0" rIns="0" bIns="0" rtlCol="0" anchor="t">
            <a:spAutoFit/>
          </a:bodyPr>
          <a:lstStyle/>
          <a:p>
            <a:pPr algn="ctr">
              <a:lnSpc>
                <a:spcPts val="6047"/>
              </a:lnSpc>
            </a:pPr>
            <a:r>
              <a:rPr lang="en-US" sz="5039" b="1">
                <a:solidFill>
                  <a:srgbClr val="FFFFFF"/>
                </a:solidFill>
                <a:latin typeface="Montserrat Medium"/>
                <a:ea typeface="Montserrat Medium"/>
                <a:cs typeface="Montserrat Medium"/>
                <a:sym typeface="Montserrat Medium"/>
              </a:rPr>
              <a:t>HB 227 will go into effect: </a:t>
            </a:r>
          </a:p>
        </p:txBody>
      </p:sp>
      <p:sp>
        <p:nvSpPr>
          <p:cNvPr id="33" name="TextBox 33"/>
          <p:cNvSpPr txBox="1"/>
          <p:nvPr/>
        </p:nvSpPr>
        <p:spPr>
          <a:xfrm>
            <a:off x="7762385" y="8271657"/>
            <a:ext cx="8302804" cy="403444"/>
          </a:xfrm>
          <a:prstGeom prst="rect">
            <a:avLst/>
          </a:prstGeom>
        </p:spPr>
        <p:txBody>
          <a:bodyPr lIns="0" tIns="0" rIns="0" bIns="0" rtlCol="0" anchor="t">
            <a:spAutoFit/>
          </a:bodyPr>
          <a:lstStyle/>
          <a:p>
            <a:pPr algn="r">
              <a:lnSpc>
                <a:spcPts val="3359"/>
              </a:lnSpc>
            </a:pPr>
            <a:r>
              <a:rPr lang="en-US" sz="2799" b="1" dirty="0">
                <a:solidFill>
                  <a:srgbClr val="004890"/>
                </a:solidFill>
                <a:latin typeface="Lato Bold"/>
                <a:ea typeface="Lato Bold"/>
                <a:cs typeface="Lato Bold"/>
                <a:sym typeface="Lato Bold"/>
              </a:rPr>
              <a:t>Have questions?</a:t>
            </a:r>
            <a:r>
              <a:rPr lang="en-US" sz="2799" dirty="0">
                <a:solidFill>
                  <a:srgbClr val="004890"/>
                </a:solidFill>
                <a:latin typeface="Lato"/>
                <a:ea typeface="Lato"/>
                <a:cs typeface="Lato"/>
                <a:sym typeface="Lato"/>
              </a:rPr>
              <a:t> Please contact </a:t>
            </a:r>
            <a:r>
              <a:rPr lang="en-US" sz="2799" u="sng" dirty="0">
                <a:solidFill>
                  <a:schemeClr val="tx2"/>
                </a:solidFill>
                <a:latin typeface="Lato"/>
                <a:ea typeface="Lato"/>
                <a:cs typeface="Lato"/>
                <a:sym typeface="Lato"/>
                <a:hlinkClick r:id="rId9">
                  <a:extLst>
                    <a:ext uri="{A12FA001-AC4F-418D-AE19-62706E023703}">
                      <ahyp:hlinkClr xmlns:ahyp="http://schemas.microsoft.com/office/drawing/2018/hyperlinkcolor" val="tx"/>
                    </a:ext>
                  </a:extLst>
                </a:hlinkClick>
              </a:rPr>
              <a:t>HB227@oups.org</a:t>
            </a:r>
            <a:endParaRPr lang="en-US" sz="2799" u="sng" dirty="0">
              <a:solidFill>
                <a:schemeClr val="tx2"/>
              </a:solidFill>
              <a:latin typeface="Lato"/>
              <a:ea typeface="Lato"/>
              <a:cs typeface="Lato"/>
              <a:sym typeface="Lato"/>
            </a:endParaRPr>
          </a:p>
        </p:txBody>
      </p:sp>
      <p:sp>
        <p:nvSpPr>
          <p:cNvPr id="35" name="TextBox 35"/>
          <p:cNvSpPr txBox="1"/>
          <p:nvPr/>
        </p:nvSpPr>
        <p:spPr>
          <a:xfrm>
            <a:off x="7654568" y="5057685"/>
            <a:ext cx="5843225" cy="981075"/>
          </a:xfrm>
          <a:prstGeom prst="rect">
            <a:avLst/>
          </a:prstGeom>
        </p:spPr>
        <p:txBody>
          <a:bodyPr lIns="0" tIns="0" rIns="0" bIns="0" rtlCol="0" anchor="t">
            <a:spAutoFit/>
          </a:bodyPr>
          <a:lstStyle/>
          <a:p>
            <a:pPr marL="0" lvl="0" indent="0" algn="l">
              <a:lnSpc>
                <a:spcPts val="3844"/>
              </a:lnSpc>
            </a:pPr>
            <a:r>
              <a:rPr lang="en-US" sz="3203" spc="80">
                <a:solidFill>
                  <a:srgbClr val="FFFFFF"/>
                </a:solidFill>
                <a:latin typeface="Lato"/>
                <a:ea typeface="Lato"/>
                <a:cs typeface="Lato"/>
                <a:sym typeface="Lato"/>
              </a:rPr>
              <a:t>Access other educational tools pertaining to HB 227 here.</a:t>
            </a:r>
          </a:p>
        </p:txBody>
      </p:sp>
      <p:sp>
        <p:nvSpPr>
          <p:cNvPr id="36" name="TextBox 36"/>
          <p:cNvSpPr txBox="1"/>
          <p:nvPr/>
        </p:nvSpPr>
        <p:spPr>
          <a:xfrm>
            <a:off x="2900957" y="9194630"/>
            <a:ext cx="15116655" cy="691510"/>
          </a:xfrm>
          <a:prstGeom prst="rect">
            <a:avLst/>
          </a:prstGeom>
        </p:spPr>
        <p:txBody>
          <a:bodyPr wrap="square" lIns="0" tIns="0" rIns="0" bIns="0" rtlCol="0" anchor="t">
            <a:spAutoFit/>
          </a:bodyPr>
          <a:lstStyle/>
          <a:p>
            <a:pPr marL="0" lvl="0" indent="0" algn="l">
              <a:lnSpc>
                <a:spcPts val="1808"/>
              </a:lnSpc>
            </a:pPr>
            <a:r>
              <a:rPr lang="en-US" sz="1507" spc="37" dirty="0">
                <a:solidFill>
                  <a:srgbClr val="FFFFFF"/>
                </a:solidFill>
                <a:latin typeface="Lato"/>
                <a:ea typeface="Lato"/>
                <a:cs typeface="Lato"/>
                <a:sym typeface="Lato"/>
              </a:rPr>
              <a:t>Information provided by OHIO811 is meant to be general educational information only. It is not intended to provide legal advice, nor should it be relied upon to interpret the Ohio Revised Code, Chapters 153.64, 3781.25-38, or 4913, and additional upcoming law changes. To be clear, this documentation is not a substitute for the law or legal advice. Please refer </a:t>
            </a:r>
            <a:r>
              <a:rPr lang="en-US" sz="1507" spc="37" dirty="0">
                <a:solidFill>
                  <a:schemeClr val="bg1"/>
                </a:solidFill>
                <a:latin typeface="Lato"/>
                <a:ea typeface="Lato"/>
                <a:cs typeface="Lato"/>
                <a:sym typeface="Lato"/>
              </a:rPr>
              <a:t>to </a:t>
            </a:r>
            <a:r>
              <a:rPr lang="en-US" sz="1507" u="sng" spc="37" dirty="0">
                <a:solidFill>
                  <a:schemeClr val="bg1"/>
                </a:solidFill>
                <a:latin typeface="Lato"/>
                <a:ea typeface="Lato"/>
                <a:cs typeface="Lato"/>
                <a:sym typeface="Lato"/>
                <a:hlinkClick r:id="rId10" tooltip="https://codes.ohio.gov/ohio-revised-code">
                  <a:extLst>
                    <a:ext uri="{A12FA001-AC4F-418D-AE19-62706E023703}">
                      <ahyp:hlinkClr xmlns:ahyp="http://schemas.microsoft.com/office/drawing/2018/hyperlinkcolor" val="tx"/>
                    </a:ext>
                  </a:extLst>
                </a:hlinkClick>
              </a:rPr>
              <a:t>Ohio Revised Code</a:t>
            </a:r>
            <a:r>
              <a:rPr lang="en-US" sz="1507" spc="37" dirty="0">
                <a:solidFill>
                  <a:schemeClr val="bg1"/>
                </a:solidFill>
                <a:latin typeface="Lato"/>
                <a:ea typeface="Lato"/>
                <a:cs typeface="Lato"/>
                <a:sym typeface="Lato"/>
              </a:rPr>
              <a:t>, and </a:t>
            </a:r>
            <a:r>
              <a:rPr lang="en-US" sz="1507" spc="37" dirty="0">
                <a:solidFill>
                  <a:srgbClr val="FFFFFF"/>
                </a:solidFill>
                <a:latin typeface="Lato"/>
                <a:ea typeface="Lato"/>
                <a:cs typeface="Lato"/>
                <a:sym typeface="Lato"/>
              </a:rPr>
              <a:t>legal counsel for guidance as you navigate the OHIO811 system.</a:t>
            </a:r>
          </a:p>
        </p:txBody>
      </p:sp>
      <p:pic>
        <p:nvPicPr>
          <p:cNvPr id="37" name="Picture 37"/>
          <p:cNvPicPr>
            <a:picLocks noChangeAspect="1"/>
          </p:cNvPicPr>
          <p:nvPr/>
        </p:nvPicPr>
        <p:blipFill>
          <a:blip r:embed="rId11"/>
          <a:stretch>
            <a:fillRect/>
          </a:stretch>
        </p:blipFill>
        <p:spPr>
          <a:xfrm>
            <a:off x="4544122" y="4071938"/>
            <a:ext cx="2953020" cy="2953020"/>
          </a:xfrm>
          <a:prstGeom prst="rect">
            <a:avLst/>
          </a:prstGeom>
        </p:spPr>
      </p:pic>
      <p:sp>
        <p:nvSpPr>
          <p:cNvPr id="38" name="Rectangle 37">
            <a:extLst>
              <a:ext uri="{FF2B5EF4-FFF2-40B4-BE49-F238E27FC236}">
                <a16:creationId xmlns:a16="http://schemas.microsoft.com/office/drawing/2014/main" id="{FE85C2B6-9BFA-D655-D8EF-F2B7C6206365}"/>
              </a:ext>
            </a:extLst>
          </p:cNvPr>
          <p:cNvSpPr/>
          <p:nvPr/>
        </p:nvSpPr>
        <p:spPr>
          <a:xfrm>
            <a:off x="6165859" y="1819571"/>
            <a:ext cx="5956283" cy="1107996"/>
          </a:xfrm>
          <a:prstGeom prst="rect">
            <a:avLst/>
          </a:prstGeom>
          <a:noFill/>
        </p:spPr>
        <p:txBody>
          <a:bodyPr wrap="square" lIns="91440" tIns="45720" rIns="91440" bIns="45720">
            <a:spAutoFit/>
          </a:bodyPr>
          <a:lstStyle/>
          <a:p>
            <a:pPr algn="ctr"/>
            <a:r>
              <a:rPr lang="en-US" sz="6600" b="1" cap="none" spc="0" dirty="0">
                <a:ln w="38100">
                  <a:solidFill>
                    <a:srgbClr val="92D050"/>
                  </a:solidFill>
                  <a:prstDash val="solid"/>
                </a:ln>
                <a:solidFill>
                  <a:srgbClr val="FFFFFF"/>
                </a:solidFill>
                <a:effectLst>
                  <a:outerShdw blurRad="38100" dist="22860" dir="5400000" algn="tl" rotWithShape="0">
                    <a:srgbClr val="000000">
                      <a:alpha val="30000"/>
                    </a:srgbClr>
                  </a:outerShdw>
                </a:effectLst>
                <a:latin typeface="Montserrat Black" pitchFamily="2" charset="0"/>
                <a:ea typeface="Montserrat Bold"/>
                <a:cs typeface="Montserrat Bold"/>
                <a:sym typeface="Montserrat Bold"/>
              </a:rPr>
              <a:t>June 9, 2026</a:t>
            </a:r>
            <a:endParaRPr lang="en-US" sz="6600" b="1" cap="none" spc="0" dirty="0">
              <a:ln w="38100">
                <a:solidFill>
                  <a:srgbClr val="92D050"/>
                </a:solidFill>
                <a:prstDash val="solid"/>
              </a:ln>
              <a:solidFill>
                <a:srgbClr val="FFFFFF"/>
              </a:solidFill>
              <a:effectLst>
                <a:outerShdw blurRad="38100" dist="22860" dir="5400000" algn="tl" rotWithShape="0">
                  <a:srgbClr val="000000">
                    <a:alpha val="30000"/>
                  </a:srgbClr>
                </a:outerShdw>
              </a:effectLst>
              <a:latin typeface="Montserrat Black" pitchFamily="2"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grpSp>
        <p:nvGrpSpPr>
          <p:cNvPr id="2" name="Group 2"/>
          <p:cNvGrpSpPr/>
          <p:nvPr/>
        </p:nvGrpSpPr>
        <p:grpSpPr>
          <a:xfrm>
            <a:off x="626975" y="5646456"/>
            <a:ext cx="6175523" cy="3724834"/>
            <a:chOff x="0" y="0"/>
            <a:chExt cx="956750" cy="577074"/>
          </a:xfrm>
        </p:grpSpPr>
        <p:sp>
          <p:nvSpPr>
            <p:cNvPr id="3" name="Freeform 3"/>
            <p:cNvSpPr/>
            <p:nvPr/>
          </p:nvSpPr>
          <p:spPr>
            <a:xfrm>
              <a:off x="0" y="0"/>
              <a:ext cx="956750" cy="577074"/>
            </a:xfrm>
            <a:custGeom>
              <a:avLst/>
              <a:gdLst/>
              <a:ahLst/>
              <a:cxnLst/>
              <a:rect l="l" t="t" r="r" b="b"/>
              <a:pathLst>
                <a:path w="956750" h="577074">
                  <a:moveTo>
                    <a:pt x="0" y="0"/>
                  </a:moveTo>
                  <a:lnTo>
                    <a:pt x="956750" y="0"/>
                  </a:lnTo>
                  <a:lnTo>
                    <a:pt x="956750" y="577074"/>
                  </a:lnTo>
                  <a:lnTo>
                    <a:pt x="0" y="577074"/>
                  </a:lnTo>
                  <a:close/>
                </a:path>
              </a:pathLst>
            </a:custGeom>
            <a:blipFill>
              <a:blip r:embed="rId2">
                <a:alphaModFix amt="86000"/>
              </a:blip>
              <a:stretch>
                <a:fillRect l="-5387" t="-10371" b="-5582"/>
              </a:stretch>
            </a:blipFill>
          </p:spPr>
          <p:txBody>
            <a:bodyPr/>
            <a:lstStyle/>
            <a:p>
              <a:endParaRPr lang="en-US"/>
            </a:p>
          </p:txBody>
        </p:sp>
      </p:grpSp>
      <p:grpSp>
        <p:nvGrpSpPr>
          <p:cNvPr id="4" name="Group 4"/>
          <p:cNvGrpSpPr/>
          <p:nvPr/>
        </p:nvGrpSpPr>
        <p:grpSpPr>
          <a:xfrm>
            <a:off x="5466924" y="6814191"/>
            <a:ext cx="5851436" cy="2925830"/>
            <a:chOff x="0" y="0"/>
            <a:chExt cx="1541119" cy="770589"/>
          </a:xfrm>
        </p:grpSpPr>
        <p:sp>
          <p:nvSpPr>
            <p:cNvPr id="5" name="Freeform 5"/>
            <p:cNvSpPr/>
            <p:nvPr/>
          </p:nvSpPr>
          <p:spPr>
            <a:xfrm>
              <a:off x="0" y="0"/>
              <a:ext cx="1541119" cy="770589"/>
            </a:xfrm>
            <a:custGeom>
              <a:avLst/>
              <a:gdLst/>
              <a:ahLst/>
              <a:cxnLst/>
              <a:rect l="l" t="t" r="r" b="b"/>
              <a:pathLst>
                <a:path w="1541119" h="770589">
                  <a:moveTo>
                    <a:pt x="0" y="0"/>
                  </a:moveTo>
                  <a:lnTo>
                    <a:pt x="1541119" y="0"/>
                  </a:lnTo>
                  <a:lnTo>
                    <a:pt x="1541119" y="770589"/>
                  </a:lnTo>
                  <a:lnTo>
                    <a:pt x="0" y="770589"/>
                  </a:lnTo>
                  <a:close/>
                </a:path>
              </a:pathLst>
            </a:custGeom>
            <a:solidFill>
              <a:srgbClr val="125598"/>
            </a:solidFill>
          </p:spPr>
          <p:txBody>
            <a:bodyPr/>
            <a:lstStyle/>
            <a:p>
              <a:endParaRPr lang="en-US"/>
            </a:p>
          </p:txBody>
        </p:sp>
        <p:sp>
          <p:nvSpPr>
            <p:cNvPr id="6" name="TextBox 6"/>
            <p:cNvSpPr txBox="1"/>
            <p:nvPr/>
          </p:nvSpPr>
          <p:spPr>
            <a:xfrm>
              <a:off x="0" y="-57150"/>
              <a:ext cx="1541119" cy="827739"/>
            </a:xfrm>
            <a:prstGeom prst="rect">
              <a:avLst/>
            </a:prstGeom>
          </p:spPr>
          <p:txBody>
            <a:bodyPr lIns="50800" tIns="50800" rIns="50800" bIns="50800" rtlCol="0" anchor="ctr"/>
            <a:lstStyle/>
            <a:p>
              <a:pPr algn="ctr">
                <a:lnSpc>
                  <a:spcPts val="3625"/>
                </a:lnSpc>
              </a:pPr>
              <a:endParaRPr/>
            </a:p>
          </p:txBody>
        </p:sp>
      </p:grpSp>
      <p:grpSp>
        <p:nvGrpSpPr>
          <p:cNvPr id="7" name="Group 7"/>
          <p:cNvGrpSpPr/>
          <p:nvPr/>
        </p:nvGrpSpPr>
        <p:grpSpPr>
          <a:xfrm>
            <a:off x="11667342" y="6814191"/>
            <a:ext cx="5598012" cy="2925830"/>
            <a:chOff x="0" y="0"/>
            <a:chExt cx="1474373" cy="770589"/>
          </a:xfrm>
        </p:grpSpPr>
        <p:sp>
          <p:nvSpPr>
            <p:cNvPr id="8" name="Freeform 8"/>
            <p:cNvSpPr/>
            <p:nvPr/>
          </p:nvSpPr>
          <p:spPr>
            <a:xfrm>
              <a:off x="0" y="0"/>
              <a:ext cx="1474373" cy="770589"/>
            </a:xfrm>
            <a:custGeom>
              <a:avLst/>
              <a:gdLst/>
              <a:ahLst/>
              <a:cxnLst/>
              <a:rect l="l" t="t" r="r" b="b"/>
              <a:pathLst>
                <a:path w="1474373" h="770589">
                  <a:moveTo>
                    <a:pt x="0" y="0"/>
                  </a:moveTo>
                  <a:lnTo>
                    <a:pt x="1474373" y="0"/>
                  </a:lnTo>
                  <a:lnTo>
                    <a:pt x="1474373" y="770589"/>
                  </a:lnTo>
                  <a:lnTo>
                    <a:pt x="0" y="770589"/>
                  </a:lnTo>
                  <a:close/>
                </a:path>
              </a:pathLst>
            </a:custGeom>
            <a:solidFill>
              <a:srgbClr val="125598"/>
            </a:solidFill>
          </p:spPr>
          <p:txBody>
            <a:bodyPr/>
            <a:lstStyle/>
            <a:p>
              <a:endParaRPr lang="en-US"/>
            </a:p>
          </p:txBody>
        </p:sp>
        <p:sp>
          <p:nvSpPr>
            <p:cNvPr id="9" name="TextBox 9"/>
            <p:cNvSpPr txBox="1"/>
            <p:nvPr/>
          </p:nvSpPr>
          <p:spPr>
            <a:xfrm>
              <a:off x="0" y="-57150"/>
              <a:ext cx="1474373" cy="827739"/>
            </a:xfrm>
            <a:prstGeom prst="rect">
              <a:avLst/>
            </a:prstGeom>
          </p:spPr>
          <p:txBody>
            <a:bodyPr lIns="50800" tIns="50800" rIns="50800" bIns="50800" rtlCol="0" anchor="ctr"/>
            <a:lstStyle/>
            <a:p>
              <a:pPr algn="ctr">
                <a:lnSpc>
                  <a:spcPts val="3625"/>
                </a:lnSpc>
              </a:pPr>
              <a:endParaRPr/>
            </a:p>
          </p:txBody>
        </p:sp>
      </p:grpSp>
      <p:pic>
        <p:nvPicPr>
          <p:cNvPr id="10" name="Picture 10"/>
          <p:cNvPicPr>
            <a:picLocks noChangeAspect="1"/>
          </p:cNvPicPr>
          <p:nvPr/>
        </p:nvPicPr>
        <p:blipFill>
          <a:blip r:embed="rId3"/>
          <a:stretch>
            <a:fillRect/>
          </a:stretch>
        </p:blipFill>
        <p:spPr>
          <a:xfrm>
            <a:off x="15455230" y="6374215"/>
            <a:ext cx="2513584" cy="2513584"/>
          </a:xfrm>
          <a:prstGeom prst="rect">
            <a:avLst/>
          </a:prstGeom>
        </p:spPr>
      </p:pic>
      <p:grpSp>
        <p:nvGrpSpPr>
          <p:cNvPr id="11" name="Group 11"/>
          <p:cNvGrpSpPr/>
          <p:nvPr/>
        </p:nvGrpSpPr>
        <p:grpSpPr>
          <a:xfrm>
            <a:off x="626975" y="1497095"/>
            <a:ext cx="6175523" cy="3911237"/>
            <a:chOff x="0" y="0"/>
            <a:chExt cx="956750" cy="605953"/>
          </a:xfrm>
        </p:grpSpPr>
        <p:sp>
          <p:nvSpPr>
            <p:cNvPr id="12" name="Freeform 12"/>
            <p:cNvSpPr/>
            <p:nvPr/>
          </p:nvSpPr>
          <p:spPr>
            <a:xfrm>
              <a:off x="0" y="0"/>
              <a:ext cx="956750" cy="605953"/>
            </a:xfrm>
            <a:custGeom>
              <a:avLst/>
              <a:gdLst/>
              <a:ahLst/>
              <a:cxnLst/>
              <a:rect l="l" t="t" r="r" b="b"/>
              <a:pathLst>
                <a:path w="956750" h="605953">
                  <a:moveTo>
                    <a:pt x="0" y="0"/>
                  </a:moveTo>
                  <a:lnTo>
                    <a:pt x="956750" y="0"/>
                  </a:lnTo>
                  <a:lnTo>
                    <a:pt x="956750" y="605953"/>
                  </a:lnTo>
                  <a:lnTo>
                    <a:pt x="0" y="605953"/>
                  </a:lnTo>
                  <a:close/>
                </a:path>
              </a:pathLst>
            </a:custGeom>
            <a:blipFill>
              <a:blip r:embed="rId4">
                <a:alphaModFix amt="86000"/>
              </a:blip>
              <a:stretch>
                <a:fillRect t="-2678" b="-2678"/>
              </a:stretch>
            </a:blipFill>
          </p:spPr>
          <p:txBody>
            <a:bodyPr/>
            <a:lstStyle/>
            <a:p>
              <a:endParaRPr lang="en-US"/>
            </a:p>
          </p:txBody>
        </p:sp>
      </p:grpSp>
      <p:grpSp>
        <p:nvGrpSpPr>
          <p:cNvPr id="13" name="Group 13"/>
          <p:cNvGrpSpPr/>
          <p:nvPr/>
        </p:nvGrpSpPr>
        <p:grpSpPr>
          <a:xfrm>
            <a:off x="626975" y="0"/>
            <a:ext cx="6175523" cy="1258970"/>
            <a:chOff x="0" y="0"/>
            <a:chExt cx="956750" cy="195047"/>
          </a:xfrm>
        </p:grpSpPr>
        <p:sp>
          <p:nvSpPr>
            <p:cNvPr id="14" name="Freeform 14"/>
            <p:cNvSpPr/>
            <p:nvPr/>
          </p:nvSpPr>
          <p:spPr>
            <a:xfrm>
              <a:off x="0" y="0"/>
              <a:ext cx="956750" cy="195047"/>
            </a:xfrm>
            <a:custGeom>
              <a:avLst/>
              <a:gdLst/>
              <a:ahLst/>
              <a:cxnLst/>
              <a:rect l="l" t="t" r="r" b="b"/>
              <a:pathLst>
                <a:path w="956750" h="195047">
                  <a:moveTo>
                    <a:pt x="0" y="0"/>
                  </a:moveTo>
                  <a:lnTo>
                    <a:pt x="956750" y="0"/>
                  </a:lnTo>
                  <a:lnTo>
                    <a:pt x="956750" y="195047"/>
                  </a:lnTo>
                  <a:lnTo>
                    <a:pt x="0" y="195047"/>
                  </a:lnTo>
                  <a:close/>
                </a:path>
              </a:pathLst>
            </a:custGeom>
            <a:blipFill>
              <a:blip r:embed="rId5">
                <a:alphaModFix amt="86000"/>
              </a:blip>
              <a:stretch>
                <a:fillRect t="-64241" b="-163070"/>
              </a:stretch>
            </a:blipFill>
          </p:spPr>
          <p:txBody>
            <a:bodyPr/>
            <a:lstStyle/>
            <a:p>
              <a:endParaRPr lang="en-US"/>
            </a:p>
          </p:txBody>
        </p:sp>
      </p:grpSp>
      <p:sp>
        <p:nvSpPr>
          <p:cNvPr id="15" name="TextBox 15"/>
          <p:cNvSpPr txBox="1"/>
          <p:nvPr/>
        </p:nvSpPr>
        <p:spPr>
          <a:xfrm>
            <a:off x="7649361" y="1028700"/>
            <a:ext cx="9435880" cy="1695450"/>
          </a:xfrm>
          <a:prstGeom prst="rect">
            <a:avLst/>
          </a:prstGeom>
        </p:spPr>
        <p:txBody>
          <a:bodyPr lIns="0" tIns="0" rIns="0" bIns="0" rtlCol="0" anchor="t">
            <a:spAutoFit/>
          </a:bodyPr>
          <a:lstStyle/>
          <a:p>
            <a:pPr algn="l">
              <a:lnSpc>
                <a:spcPts val="6720"/>
              </a:lnSpc>
            </a:pPr>
            <a:r>
              <a:rPr lang="en-US" sz="5600" b="1">
                <a:solidFill>
                  <a:srgbClr val="000000"/>
                </a:solidFill>
                <a:latin typeface="Montserrat Bold"/>
                <a:ea typeface="Montserrat Bold"/>
                <a:cs typeface="Montserrat Bold"/>
                <a:sym typeface="Montserrat Bold"/>
              </a:rPr>
              <a:t>How House Bill 227 Came Together</a:t>
            </a:r>
          </a:p>
        </p:txBody>
      </p:sp>
      <p:grpSp>
        <p:nvGrpSpPr>
          <p:cNvPr id="16" name="Group 16"/>
          <p:cNvGrpSpPr/>
          <p:nvPr/>
        </p:nvGrpSpPr>
        <p:grpSpPr>
          <a:xfrm>
            <a:off x="15150674" y="365265"/>
            <a:ext cx="2708413" cy="2497659"/>
            <a:chOff x="0" y="0"/>
            <a:chExt cx="3611217" cy="3330211"/>
          </a:xfrm>
        </p:grpSpPr>
        <p:sp>
          <p:nvSpPr>
            <p:cNvPr id="17" name="Freeform 17"/>
            <p:cNvSpPr/>
            <p:nvPr/>
          </p:nvSpPr>
          <p:spPr>
            <a:xfrm>
              <a:off x="823125" y="0"/>
              <a:ext cx="2401218" cy="2465949"/>
            </a:xfrm>
            <a:custGeom>
              <a:avLst/>
              <a:gdLst/>
              <a:ahLst/>
              <a:cxnLst/>
              <a:rect l="l" t="t" r="r" b="b"/>
              <a:pathLst>
                <a:path w="2401218" h="2465949">
                  <a:moveTo>
                    <a:pt x="0" y="0"/>
                  </a:moveTo>
                  <a:lnTo>
                    <a:pt x="2401218" y="0"/>
                  </a:lnTo>
                  <a:lnTo>
                    <a:pt x="2401218" y="2465949"/>
                  </a:lnTo>
                  <a:lnTo>
                    <a:pt x="0" y="2465949"/>
                  </a:lnTo>
                  <a:lnTo>
                    <a:pt x="0" y="0"/>
                  </a:lnTo>
                  <a:close/>
                </a:path>
              </a:pathLst>
            </a:custGeom>
            <a:blipFill>
              <a:blip r:embed="rId6">
                <a:alphaModFix amt="74000"/>
              </a:blip>
              <a:stretch>
                <a:fillRect/>
              </a:stretch>
            </a:blipFill>
          </p:spPr>
          <p:txBody>
            <a:bodyPr/>
            <a:lstStyle/>
            <a:p>
              <a:endParaRPr lang="en-US"/>
            </a:p>
          </p:txBody>
        </p:sp>
        <p:sp>
          <p:nvSpPr>
            <p:cNvPr id="18" name="Freeform 18"/>
            <p:cNvSpPr/>
            <p:nvPr/>
          </p:nvSpPr>
          <p:spPr>
            <a:xfrm rot="716474">
              <a:off x="1917310" y="1381732"/>
              <a:ext cx="1523083" cy="1810500"/>
            </a:xfrm>
            <a:custGeom>
              <a:avLst/>
              <a:gdLst/>
              <a:ahLst/>
              <a:cxnLst/>
              <a:rect l="l" t="t" r="r" b="b"/>
              <a:pathLst>
                <a:path w="1523083" h="1810500">
                  <a:moveTo>
                    <a:pt x="0" y="0"/>
                  </a:moveTo>
                  <a:lnTo>
                    <a:pt x="1523083" y="0"/>
                  </a:lnTo>
                  <a:lnTo>
                    <a:pt x="1523083" y="1810499"/>
                  </a:lnTo>
                  <a:lnTo>
                    <a:pt x="0" y="1810499"/>
                  </a:lnTo>
                  <a:lnTo>
                    <a:pt x="0" y="0"/>
                  </a:lnTo>
                  <a:close/>
                </a:path>
              </a:pathLst>
            </a:custGeom>
            <a:blipFill>
              <a:blip r:embed="rId7">
                <a:alphaModFix amt="74000"/>
              </a:blip>
              <a:stretch>
                <a:fillRect/>
              </a:stretch>
            </a:blipFill>
          </p:spPr>
          <p:txBody>
            <a:bodyPr/>
            <a:lstStyle/>
            <a:p>
              <a:endParaRPr lang="en-US"/>
            </a:p>
          </p:txBody>
        </p:sp>
        <p:sp>
          <p:nvSpPr>
            <p:cNvPr id="19" name="Freeform 19"/>
            <p:cNvSpPr/>
            <p:nvPr/>
          </p:nvSpPr>
          <p:spPr>
            <a:xfrm rot="-440874" flipH="1">
              <a:off x="87037" y="1531772"/>
              <a:ext cx="1472175" cy="1455613"/>
            </a:xfrm>
            <a:custGeom>
              <a:avLst/>
              <a:gdLst/>
              <a:ahLst/>
              <a:cxnLst/>
              <a:rect l="l" t="t" r="r" b="b"/>
              <a:pathLst>
                <a:path w="1472175" h="1455613">
                  <a:moveTo>
                    <a:pt x="1472175" y="0"/>
                  </a:moveTo>
                  <a:lnTo>
                    <a:pt x="0" y="0"/>
                  </a:lnTo>
                  <a:lnTo>
                    <a:pt x="0" y="1455613"/>
                  </a:lnTo>
                  <a:lnTo>
                    <a:pt x="1472175" y="1455613"/>
                  </a:lnTo>
                  <a:lnTo>
                    <a:pt x="1472175" y="0"/>
                  </a:lnTo>
                  <a:close/>
                </a:path>
              </a:pathLst>
            </a:custGeom>
            <a:blipFill>
              <a:blip r:embed="rId8">
                <a:alphaModFix amt="74000"/>
              </a:blip>
              <a:stretch>
                <a:fillRect/>
              </a:stretch>
            </a:blipFill>
          </p:spPr>
          <p:txBody>
            <a:bodyPr/>
            <a:lstStyle/>
            <a:p>
              <a:endParaRPr lang="en-US"/>
            </a:p>
          </p:txBody>
        </p:sp>
      </p:grpSp>
      <p:sp>
        <p:nvSpPr>
          <p:cNvPr id="20" name="Freeform 20"/>
          <p:cNvSpPr/>
          <p:nvPr/>
        </p:nvSpPr>
        <p:spPr>
          <a:xfrm>
            <a:off x="190609" y="9593351"/>
            <a:ext cx="723791" cy="504022"/>
          </a:xfrm>
          <a:custGeom>
            <a:avLst/>
            <a:gdLst/>
            <a:ahLst/>
            <a:cxnLst/>
            <a:rect l="l" t="t" r="r" b="b"/>
            <a:pathLst>
              <a:path w="723791" h="504022">
                <a:moveTo>
                  <a:pt x="0" y="0"/>
                </a:moveTo>
                <a:lnTo>
                  <a:pt x="723791" y="0"/>
                </a:lnTo>
                <a:lnTo>
                  <a:pt x="723791" y="504022"/>
                </a:lnTo>
                <a:lnTo>
                  <a:pt x="0" y="504022"/>
                </a:lnTo>
                <a:lnTo>
                  <a:pt x="0" y="0"/>
                </a:lnTo>
                <a:close/>
              </a:path>
            </a:pathLst>
          </a:custGeom>
          <a:blipFill>
            <a:blip r:embed="rId9">
              <a:alphaModFix amt="56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TextBox 21"/>
          <p:cNvSpPr txBox="1"/>
          <p:nvPr/>
        </p:nvSpPr>
        <p:spPr>
          <a:xfrm>
            <a:off x="7693401" y="3046948"/>
            <a:ext cx="9473331" cy="405765"/>
          </a:xfrm>
          <a:prstGeom prst="rect">
            <a:avLst/>
          </a:prstGeom>
        </p:spPr>
        <p:txBody>
          <a:bodyPr lIns="0" tIns="0" rIns="0" bIns="0" rtlCol="0" anchor="t">
            <a:spAutoFit/>
          </a:bodyPr>
          <a:lstStyle/>
          <a:p>
            <a:pPr algn="l">
              <a:lnSpc>
                <a:spcPts val="3359"/>
              </a:lnSpc>
            </a:pPr>
            <a:r>
              <a:rPr lang="en-US" sz="2400" b="1">
                <a:solidFill>
                  <a:srgbClr val="000000"/>
                </a:solidFill>
                <a:latin typeface="Lato Bold"/>
                <a:ea typeface="Lato Bold"/>
                <a:cs typeface="Lato Bold"/>
                <a:sym typeface="Lato Bold"/>
              </a:rPr>
              <a:t>Ohio Underground Damage Prevention Coalition (OUDPC)</a:t>
            </a:r>
          </a:p>
        </p:txBody>
      </p:sp>
      <p:sp>
        <p:nvSpPr>
          <p:cNvPr id="22" name="TextBox 22"/>
          <p:cNvSpPr txBox="1"/>
          <p:nvPr/>
        </p:nvSpPr>
        <p:spPr>
          <a:xfrm>
            <a:off x="7693401" y="3633688"/>
            <a:ext cx="9517371" cy="1259205"/>
          </a:xfrm>
          <a:prstGeom prst="rect">
            <a:avLst/>
          </a:prstGeom>
        </p:spPr>
        <p:txBody>
          <a:bodyPr lIns="0" tIns="0" rIns="0" bIns="0" rtlCol="0" anchor="t">
            <a:spAutoFit/>
          </a:bodyPr>
          <a:lstStyle/>
          <a:p>
            <a:pPr algn="l">
              <a:lnSpc>
                <a:spcPts val="2519"/>
              </a:lnSpc>
            </a:pPr>
            <a:r>
              <a:rPr lang="en-US" sz="1799">
                <a:solidFill>
                  <a:srgbClr val="000000"/>
                </a:solidFill>
                <a:latin typeface="Lato"/>
                <a:ea typeface="Lato"/>
                <a:cs typeface="Lato"/>
                <a:sym typeface="Lato"/>
              </a:rPr>
              <a:t>Established in 2011, the OUDPC is a collaborative group of industry leaders, stakeholders, and advocates dedicated to enhancing safe excavation practices through meaningful updates to Ohio’s excavation laws. OHIO811 serves as the secretary for the OUDPC and is instrumental in facilitating and documenting these industry-wide discussions.</a:t>
            </a:r>
          </a:p>
        </p:txBody>
      </p:sp>
      <p:sp>
        <p:nvSpPr>
          <p:cNvPr id="23" name="TextBox 23"/>
          <p:cNvSpPr txBox="1"/>
          <p:nvPr/>
        </p:nvSpPr>
        <p:spPr>
          <a:xfrm>
            <a:off x="1103941" y="9698995"/>
            <a:ext cx="3351758" cy="264160"/>
          </a:xfrm>
          <a:prstGeom prst="rect">
            <a:avLst/>
          </a:prstGeom>
        </p:spPr>
        <p:txBody>
          <a:bodyPr lIns="0" tIns="0" rIns="0" bIns="0" rtlCol="0" anchor="t">
            <a:spAutoFit/>
          </a:bodyPr>
          <a:lstStyle/>
          <a:p>
            <a:pPr algn="l">
              <a:lnSpc>
                <a:spcPts val="2239"/>
              </a:lnSpc>
            </a:pPr>
            <a:r>
              <a:rPr lang="en-US" sz="1599">
                <a:solidFill>
                  <a:srgbClr val="A6A6A6"/>
                </a:solidFill>
                <a:latin typeface="Montserrat"/>
                <a:ea typeface="Montserrat"/>
                <a:cs typeface="Montserrat"/>
                <a:sym typeface="Montserrat"/>
              </a:rPr>
              <a:t>Understanding HB 227 - OHIO811</a:t>
            </a:r>
          </a:p>
        </p:txBody>
      </p:sp>
      <p:sp>
        <p:nvSpPr>
          <p:cNvPr id="24" name="TextBox 24"/>
          <p:cNvSpPr txBox="1"/>
          <p:nvPr/>
        </p:nvSpPr>
        <p:spPr>
          <a:xfrm>
            <a:off x="7693401" y="5086350"/>
            <a:ext cx="9517371" cy="1259205"/>
          </a:xfrm>
          <a:prstGeom prst="rect">
            <a:avLst/>
          </a:prstGeom>
        </p:spPr>
        <p:txBody>
          <a:bodyPr lIns="0" tIns="0" rIns="0" bIns="0" rtlCol="0" anchor="t">
            <a:spAutoFit/>
          </a:bodyPr>
          <a:lstStyle/>
          <a:p>
            <a:pPr algn="l">
              <a:lnSpc>
                <a:spcPts val="2519"/>
              </a:lnSpc>
            </a:pPr>
            <a:r>
              <a:rPr lang="en-US" sz="1799">
                <a:solidFill>
                  <a:srgbClr val="000000"/>
                </a:solidFill>
                <a:latin typeface="Lato"/>
                <a:ea typeface="Lato"/>
                <a:cs typeface="Lato"/>
                <a:sym typeface="Lato"/>
              </a:rPr>
              <a:t>House Bill 227’s language emerged from initial OUDPC talks, refined in subcommittees and at the Coalition level. Underground utility stakeholder associations provided essential feedback and suggestions, which were reviewed and incorporated until proposed language was ready for bill consideration.</a:t>
            </a:r>
          </a:p>
        </p:txBody>
      </p:sp>
      <p:sp>
        <p:nvSpPr>
          <p:cNvPr id="25" name="TextBox 25"/>
          <p:cNvSpPr txBox="1"/>
          <p:nvPr/>
        </p:nvSpPr>
        <p:spPr>
          <a:xfrm>
            <a:off x="5857031" y="7124675"/>
            <a:ext cx="4493011" cy="405765"/>
          </a:xfrm>
          <a:prstGeom prst="rect">
            <a:avLst/>
          </a:prstGeom>
        </p:spPr>
        <p:txBody>
          <a:bodyPr lIns="0" tIns="0" rIns="0" bIns="0" rtlCol="0" anchor="t">
            <a:spAutoFit/>
          </a:bodyPr>
          <a:lstStyle/>
          <a:p>
            <a:pPr algn="l">
              <a:lnSpc>
                <a:spcPts val="3359"/>
              </a:lnSpc>
            </a:pPr>
            <a:r>
              <a:rPr lang="en-US" sz="2400" b="1">
                <a:solidFill>
                  <a:srgbClr val="FFFFFF"/>
                </a:solidFill>
                <a:latin typeface="Lato Bold"/>
                <a:ea typeface="Lato Bold"/>
                <a:cs typeface="Lato Bold"/>
                <a:sym typeface="Lato Bold"/>
              </a:rPr>
              <a:t>The OUDPC’s Impact on Safety</a:t>
            </a:r>
          </a:p>
        </p:txBody>
      </p:sp>
      <p:sp>
        <p:nvSpPr>
          <p:cNvPr id="26" name="TextBox 26"/>
          <p:cNvSpPr txBox="1"/>
          <p:nvPr/>
        </p:nvSpPr>
        <p:spPr>
          <a:xfrm>
            <a:off x="5857031" y="7711415"/>
            <a:ext cx="5042231" cy="1573530"/>
          </a:xfrm>
          <a:prstGeom prst="rect">
            <a:avLst/>
          </a:prstGeom>
        </p:spPr>
        <p:txBody>
          <a:bodyPr lIns="0" tIns="0" rIns="0" bIns="0" rtlCol="0" anchor="t">
            <a:spAutoFit/>
          </a:bodyPr>
          <a:lstStyle/>
          <a:p>
            <a:pPr algn="l">
              <a:lnSpc>
                <a:spcPts val="2520"/>
              </a:lnSpc>
            </a:pPr>
            <a:r>
              <a:rPr lang="en-US" sz="1800">
                <a:solidFill>
                  <a:srgbClr val="FFFFFF"/>
                </a:solidFill>
                <a:latin typeface="Lato"/>
                <a:ea typeface="Lato"/>
                <a:cs typeface="Lato"/>
                <a:sym typeface="Lato"/>
              </a:rPr>
              <a:t>The OUDPC’s efforts have been very successful, resulting in the passage of several significant pieces of legislation, including HB 458 (2012), SB 378 (2014), Sub HB 430 (2021) and some provisions within HB 315 (2024).</a:t>
            </a:r>
          </a:p>
        </p:txBody>
      </p:sp>
      <p:sp>
        <p:nvSpPr>
          <p:cNvPr id="27" name="TextBox 27"/>
          <p:cNvSpPr txBox="1"/>
          <p:nvPr/>
        </p:nvSpPr>
        <p:spPr>
          <a:xfrm>
            <a:off x="12001672" y="7124675"/>
            <a:ext cx="4810089" cy="405765"/>
          </a:xfrm>
          <a:prstGeom prst="rect">
            <a:avLst/>
          </a:prstGeom>
        </p:spPr>
        <p:txBody>
          <a:bodyPr lIns="0" tIns="0" rIns="0" bIns="0" rtlCol="0" anchor="t">
            <a:spAutoFit/>
          </a:bodyPr>
          <a:lstStyle/>
          <a:p>
            <a:pPr algn="l">
              <a:lnSpc>
                <a:spcPts val="3359"/>
              </a:lnSpc>
            </a:pPr>
            <a:r>
              <a:rPr lang="en-US" sz="2400" b="1">
                <a:solidFill>
                  <a:srgbClr val="FFFFFF"/>
                </a:solidFill>
                <a:latin typeface="Lato Bold"/>
                <a:ea typeface="Lato Bold"/>
                <a:cs typeface="Lato Bold"/>
                <a:sym typeface="Lato Bold"/>
              </a:rPr>
              <a:t>Get Involved!</a:t>
            </a:r>
          </a:p>
        </p:txBody>
      </p:sp>
      <p:sp>
        <p:nvSpPr>
          <p:cNvPr id="28" name="TextBox 28"/>
          <p:cNvSpPr txBox="1"/>
          <p:nvPr/>
        </p:nvSpPr>
        <p:spPr>
          <a:xfrm>
            <a:off x="12001672" y="7711415"/>
            <a:ext cx="3155056" cy="1573530"/>
          </a:xfrm>
          <a:prstGeom prst="rect">
            <a:avLst/>
          </a:prstGeom>
        </p:spPr>
        <p:txBody>
          <a:bodyPr lIns="0" tIns="0" rIns="0" bIns="0" rtlCol="0" anchor="t">
            <a:spAutoFit/>
          </a:bodyPr>
          <a:lstStyle/>
          <a:p>
            <a:pPr algn="l">
              <a:lnSpc>
                <a:spcPts val="2520"/>
              </a:lnSpc>
            </a:pPr>
            <a:r>
              <a:rPr lang="en-US" sz="1800">
                <a:solidFill>
                  <a:srgbClr val="FFFFFF"/>
                </a:solidFill>
                <a:latin typeface="Lato"/>
                <a:ea typeface="Lato"/>
                <a:cs typeface="Lato"/>
                <a:sym typeface="Lato"/>
              </a:rPr>
              <a:t>The Coalition continues their work advancing conversations that enhance excavation safety. Scan to learn more about the OUDPC &amp; become involved.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grpSp>
        <p:nvGrpSpPr>
          <p:cNvPr id="2" name="Group 2"/>
          <p:cNvGrpSpPr/>
          <p:nvPr/>
        </p:nvGrpSpPr>
        <p:grpSpPr>
          <a:xfrm>
            <a:off x="0" y="8857409"/>
            <a:ext cx="1629546" cy="1429591"/>
            <a:chOff x="0" y="0"/>
            <a:chExt cx="429181" cy="376518"/>
          </a:xfrm>
        </p:grpSpPr>
        <p:sp>
          <p:nvSpPr>
            <p:cNvPr id="3" name="Freeform 3"/>
            <p:cNvSpPr/>
            <p:nvPr/>
          </p:nvSpPr>
          <p:spPr>
            <a:xfrm>
              <a:off x="0" y="0"/>
              <a:ext cx="429181" cy="376518"/>
            </a:xfrm>
            <a:custGeom>
              <a:avLst/>
              <a:gdLst/>
              <a:ahLst/>
              <a:cxnLst/>
              <a:rect l="l" t="t" r="r" b="b"/>
              <a:pathLst>
                <a:path w="429181" h="376518">
                  <a:moveTo>
                    <a:pt x="0" y="0"/>
                  </a:moveTo>
                  <a:lnTo>
                    <a:pt x="429181" y="0"/>
                  </a:lnTo>
                  <a:lnTo>
                    <a:pt x="429181" y="376518"/>
                  </a:lnTo>
                  <a:lnTo>
                    <a:pt x="0" y="376518"/>
                  </a:lnTo>
                  <a:close/>
                </a:path>
              </a:pathLst>
            </a:custGeom>
            <a:solidFill>
              <a:srgbClr val="125598"/>
            </a:solidFill>
          </p:spPr>
          <p:txBody>
            <a:bodyPr/>
            <a:lstStyle/>
            <a:p>
              <a:endParaRPr lang="en-US"/>
            </a:p>
          </p:txBody>
        </p:sp>
        <p:sp>
          <p:nvSpPr>
            <p:cNvPr id="4" name="TextBox 4"/>
            <p:cNvSpPr txBox="1"/>
            <p:nvPr/>
          </p:nvSpPr>
          <p:spPr>
            <a:xfrm>
              <a:off x="0" y="-47625"/>
              <a:ext cx="429181" cy="424143"/>
            </a:xfrm>
            <a:prstGeom prst="rect">
              <a:avLst/>
            </a:prstGeom>
          </p:spPr>
          <p:txBody>
            <a:bodyPr lIns="50800" tIns="50800" rIns="50800" bIns="50800" rtlCol="0" anchor="ctr"/>
            <a:lstStyle/>
            <a:p>
              <a:pPr algn="ctr">
                <a:lnSpc>
                  <a:spcPts val="3591"/>
                </a:lnSpc>
              </a:pPr>
              <a:endParaRPr/>
            </a:p>
          </p:txBody>
        </p:sp>
      </p:grpSp>
      <p:grpSp>
        <p:nvGrpSpPr>
          <p:cNvPr id="5" name="Group 5"/>
          <p:cNvGrpSpPr/>
          <p:nvPr/>
        </p:nvGrpSpPr>
        <p:grpSpPr>
          <a:xfrm>
            <a:off x="9779000" y="6914309"/>
            <a:ext cx="7480300" cy="1943100"/>
            <a:chOff x="0" y="0"/>
            <a:chExt cx="1970120" cy="511763"/>
          </a:xfrm>
        </p:grpSpPr>
        <p:sp>
          <p:nvSpPr>
            <p:cNvPr id="6" name="Freeform 6"/>
            <p:cNvSpPr/>
            <p:nvPr/>
          </p:nvSpPr>
          <p:spPr>
            <a:xfrm>
              <a:off x="0" y="0"/>
              <a:ext cx="1970120" cy="511763"/>
            </a:xfrm>
            <a:custGeom>
              <a:avLst/>
              <a:gdLst/>
              <a:ahLst/>
              <a:cxnLst/>
              <a:rect l="l" t="t" r="r" b="b"/>
              <a:pathLst>
                <a:path w="1970120" h="511763">
                  <a:moveTo>
                    <a:pt x="0" y="0"/>
                  </a:moveTo>
                  <a:lnTo>
                    <a:pt x="1970120" y="0"/>
                  </a:lnTo>
                  <a:lnTo>
                    <a:pt x="1970120" y="511763"/>
                  </a:lnTo>
                  <a:lnTo>
                    <a:pt x="0" y="511763"/>
                  </a:lnTo>
                  <a:close/>
                </a:path>
              </a:pathLst>
            </a:custGeom>
            <a:solidFill>
              <a:srgbClr val="125598"/>
            </a:solidFill>
          </p:spPr>
          <p:txBody>
            <a:bodyPr/>
            <a:lstStyle/>
            <a:p>
              <a:endParaRPr lang="en-US"/>
            </a:p>
          </p:txBody>
        </p:sp>
        <p:sp>
          <p:nvSpPr>
            <p:cNvPr id="7" name="TextBox 7"/>
            <p:cNvSpPr txBox="1"/>
            <p:nvPr/>
          </p:nvSpPr>
          <p:spPr>
            <a:xfrm>
              <a:off x="0" y="-47625"/>
              <a:ext cx="1970120" cy="559388"/>
            </a:xfrm>
            <a:prstGeom prst="rect">
              <a:avLst/>
            </a:prstGeom>
          </p:spPr>
          <p:txBody>
            <a:bodyPr lIns="50800" tIns="50800" rIns="50800" bIns="50800" rtlCol="0" anchor="ctr"/>
            <a:lstStyle/>
            <a:p>
              <a:pPr algn="ctr">
                <a:lnSpc>
                  <a:spcPts val="3591"/>
                </a:lnSpc>
              </a:pPr>
              <a:endParaRPr/>
            </a:p>
          </p:txBody>
        </p:sp>
      </p:grpSp>
      <p:sp>
        <p:nvSpPr>
          <p:cNvPr id="8" name="TextBox 8"/>
          <p:cNvSpPr txBox="1"/>
          <p:nvPr/>
        </p:nvSpPr>
        <p:spPr>
          <a:xfrm>
            <a:off x="10811170" y="7556398"/>
            <a:ext cx="5033030" cy="944880"/>
          </a:xfrm>
          <a:prstGeom prst="rect">
            <a:avLst/>
          </a:prstGeom>
        </p:spPr>
        <p:txBody>
          <a:bodyPr lIns="0" tIns="0" rIns="0" bIns="0" rtlCol="0" anchor="t">
            <a:spAutoFit/>
          </a:bodyPr>
          <a:lstStyle/>
          <a:p>
            <a:pPr algn="l">
              <a:lnSpc>
                <a:spcPts val="2520"/>
              </a:lnSpc>
            </a:pPr>
            <a:r>
              <a:rPr lang="en-US" sz="1800">
                <a:solidFill>
                  <a:srgbClr val="FFFFFF"/>
                </a:solidFill>
                <a:latin typeface="Lato"/>
                <a:ea typeface="Lato"/>
                <a:cs typeface="Lato"/>
                <a:sym typeface="Lato"/>
              </a:rPr>
              <a:t>On March 10, 2026, Governor Mike DeWine signed House Bill 227 into law and it goes into effect on June 09, 2026.</a:t>
            </a:r>
          </a:p>
        </p:txBody>
      </p:sp>
      <p:sp>
        <p:nvSpPr>
          <p:cNvPr id="9" name="Freeform 9"/>
          <p:cNvSpPr/>
          <p:nvPr/>
        </p:nvSpPr>
        <p:spPr>
          <a:xfrm>
            <a:off x="15285163" y="7472229"/>
            <a:ext cx="2507065" cy="2516502"/>
          </a:xfrm>
          <a:custGeom>
            <a:avLst/>
            <a:gdLst/>
            <a:ahLst/>
            <a:cxnLst/>
            <a:rect l="l" t="t" r="r" b="b"/>
            <a:pathLst>
              <a:path w="2507065" h="2516502">
                <a:moveTo>
                  <a:pt x="0" y="0"/>
                </a:moveTo>
                <a:lnTo>
                  <a:pt x="2507065" y="0"/>
                </a:lnTo>
                <a:lnTo>
                  <a:pt x="2507065" y="2516502"/>
                </a:lnTo>
                <a:lnTo>
                  <a:pt x="0" y="2516502"/>
                </a:lnTo>
                <a:lnTo>
                  <a:pt x="0" y="0"/>
                </a:lnTo>
                <a:close/>
              </a:path>
            </a:pathLst>
          </a:custGeom>
          <a:blipFill>
            <a:blip r:embed="rId3"/>
            <a:stretch>
              <a:fillRect/>
            </a:stretch>
          </a:blipFill>
        </p:spPr>
        <p:txBody>
          <a:bodyPr/>
          <a:lstStyle/>
          <a:p>
            <a:endParaRPr lang="en-US"/>
          </a:p>
        </p:txBody>
      </p:sp>
      <p:grpSp>
        <p:nvGrpSpPr>
          <p:cNvPr id="10" name="Group 10"/>
          <p:cNvGrpSpPr/>
          <p:nvPr/>
        </p:nvGrpSpPr>
        <p:grpSpPr>
          <a:xfrm>
            <a:off x="1060628" y="6258355"/>
            <a:ext cx="6790142" cy="4123895"/>
            <a:chOff x="0" y="0"/>
            <a:chExt cx="1212658" cy="736491"/>
          </a:xfrm>
        </p:grpSpPr>
        <p:sp>
          <p:nvSpPr>
            <p:cNvPr id="11" name="Freeform 11"/>
            <p:cNvSpPr/>
            <p:nvPr/>
          </p:nvSpPr>
          <p:spPr>
            <a:xfrm>
              <a:off x="0" y="0"/>
              <a:ext cx="1212658" cy="736491"/>
            </a:xfrm>
            <a:custGeom>
              <a:avLst/>
              <a:gdLst/>
              <a:ahLst/>
              <a:cxnLst/>
              <a:rect l="l" t="t" r="r" b="b"/>
              <a:pathLst>
                <a:path w="1212658" h="736491">
                  <a:moveTo>
                    <a:pt x="0" y="0"/>
                  </a:moveTo>
                  <a:lnTo>
                    <a:pt x="1212658" y="0"/>
                  </a:lnTo>
                  <a:lnTo>
                    <a:pt x="1212658" y="736491"/>
                  </a:lnTo>
                  <a:lnTo>
                    <a:pt x="0" y="736491"/>
                  </a:lnTo>
                  <a:close/>
                </a:path>
              </a:pathLst>
            </a:custGeom>
            <a:blipFill>
              <a:blip r:embed="rId4"/>
              <a:stretch>
                <a:fillRect l="-7623" t="-4723" r="-4485" b="-18376"/>
              </a:stretch>
            </a:blipFill>
          </p:spPr>
          <p:txBody>
            <a:bodyPr/>
            <a:lstStyle/>
            <a:p>
              <a:endParaRPr lang="en-US"/>
            </a:p>
          </p:txBody>
        </p:sp>
      </p:grpSp>
      <p:grpSp>
        <p:nvGrpSpPr>
          <p:cNvPr id="12" name="Group 12"/>
          <p:cNvGrpSpPr/>
          <p:nvPr/>
        </p:nvGrpSpPr>
        <p:grpSpPr>
          <a:xfrm>
            <a:off x="17014161" y="0"/>
            <a:ext cx="1273839" cy="1429591"/>
            <a:chOff x="0" y="0"/>
            <a:chExt cx="335497" cy="376518"/>
          </a:xfrm>
        </p:grpSpPr>
        <p:sp>
          <p:nvSpPr>
            <p:cNvPr id="13" name="Freeform 13"/>
            <p:cNvSpPr/>
            <p:nvPr/>
          </p:nvSpPr>
          <p:spPr>
            <a:xfrm>
              <a:off x="0" y="0"/>
              <a:ext cx="335497" cy="376518"/>
            </a:xfrm>
            <a:custGeom>
              <a:avLst/>
              <a:gdLst/>
              <a:ahLst/>
              <a:cxnLst/>
              <a:rect l="l" t="t" r="r" b="b"/>
              <a:pathLst>
                <a:path w="335497" h="376518">
                  <a:moveTo>
                    <a:pt x="0" y="0"/>
                  </a:moveTo>
                  <a:lnTo>
                    <a:pt x="335497" y="0"/>
                  </a:lnTo>
                  <a:lnTo>
                    <a:pt x="335497" y="376518"/>
                  </a:lnTo>
                  <a:lnTo>
                    <a:pt x="0" y="376518"/>
                  </a:lnTo>
                  <a:close/>
                </a:path>
              </a:pathLst>
            </a:custGeom>
            <a:solidFill>
              <a:srgbClr val="125598"/>
            </a:solidFill>
          </p:spPr>
          <p:txBody>
            <a:bodyPr/>
            <a:lstStyle/>
            <a:p>
              <a:endParaRPr lang="en-US"/>
            </a:p>
          </p:txBody>
        </p:sp>
        <p:sp>
          <p:nvSpPr>
            <p:cNvPr id="14" name="TextBox 14"/>
            <p:cNvSpPr txBox="1"/>
            <p:nvPr/>
          </p:nvSpPr>
          <p:spPr>
            <a:xfrm>
              <a:off x="0" y="-47625"/>
              <a:ext cx="335497" cy="424143"/>
            </a:xfrm>
            <a:prstGeom prst="rect">
              <a:avLst/>
            </a:prstGeom>
          </p:spPr>
          <p:txBody>
            <a:bodyPr lIns="50800" tIns="50800" rIns="50800" bIns="50800" rtlCol="0" anchor="ctr"/>
            <a:lstStyle/>
            <a:p>
              <a:pPr algn="ctr">
                <a:lnSpc>
                  <a:spcPts val="3591"/>
                </a:lnSpc>
              </a:pPr>
              <a:endParaRPr/>
            </a:p>
          </p:txBody>
        </p:sp>
      </p:grpSp>
      <p:grpSp>
        <p:nvGrpSpPr>
          <p:cNvPr id="15" name="Group 15"/>
          <p:cNvGrpSpPr/>
          <p:nvPr/>
        </p:nvGrpSpPr>
        <p:grpSpPr>
          <a:xfrm>
            <a:off x="9989243" y="0"/>
            <a:ext cx="7024919" cy="3717827"/>
            <a:chOff x="0" y="0"/>
            <a:chExt cx="1055708" cy="558717"/>
          </a:xfrm>
        </p:grpSpPr>
        <p:sp>
          <p:nvSpPr>
            <p:cNvPr id="16" name="Freeform 16"/>
            <p:cNvSpPr/>
            <p:nvPr/>
          </p:nvSpPr>
          <p:spPr>
            <a:xfrm>
              <a:off x="0" y="0"/>
              <a:ext cx="1055708" cy="558717"/>
            </a:xfrm>
            <a:custGeom>
              <a:avLst/>
              <a:gdLst/>
              <a:ahLst/>
              <a:cxnLst/>
              <a:rect l="l" t="t" r="r" b="b"/>
              <a:pathLst>
                <a:path w="1055708" h="558717">
                  <a:moveTo>
                    <a:pt x="0" y="0"/>
                  </a:moveTo>
                  <a:lnTo>
                    <a:pt x="1055708" y="0"/>
                  </a:lnTo>
                  <a:lnTo>
                    <a:pt x="1055708" y="558717"/>
                  </a:lnTo>
                  <a:lnTo>
                    <a:pt x="0" y="558717"/>
                  </a:lnTo>
                  <a:close/>
                </a:path>
              </a:pathLst>
            </a:custGeom>
            <a:blipFill>
              <a:blip r:embed="rId5"/>
              <a:stretch>
                <a:fillRect l="-3170" t="-4030" r="-1870" b="-28286"/>
              </a:stretch>
            </a:blipFill>
          </p:spPr>
          <p:txBody>
            <a:bodyPr/>
            <a:lstStyle/>
            <a:p>
              <a:endParaRPr lang="en-US"/>
            </a:p>
          </p:txBody>
        </p:sp>
      </p:grpSp>
      <p:grpSp>
        <p:nvGrpSpPr>
          <p:cNvPr id="17" name="Group 17"/>
          <p:cNvGrpSpPr/>
          <p:nvPr/>
        </p:nvGrpSpPr>
        <p:grpSpPr>
          <a:xfrm>
            <a:off x="1210339" y="2591838"/>
            <a:ext cx="5805117" cy="677914"/>
            <a:chOff x="0" y="0"/>
            <a:chExt cx="7740156" cy="903885"/>
          </a:xfrm>
        </p:grpSpPr>
        <p:grpSp>
          <p:nvGrpSpPr>
            <p:cNvPr id="18" name="Group 18"/>
            <p:cNvGrpSpPr/>
            <p:nvPr/>
          </p:nvGrpSpPr>
          <p:grpSpPr>
            <a:xfrm>
              <a:off x="0" y="0"/>
              <a:ext cx="7740156" cy="903885"/>
              <a:chOff x="0" y="0"/>
              <a:chExt cx="1223669" cy="142898"/>
            </a:xfrm>
          </p:grpSpPr>
          <p:sp>
            <p:nvSpPr>
              <p:cNvPr id="19" name="Freeform 19"/>
              <p:cNvSpPr/>
              <p:nvPr/>
            </p:nvSpPr>
            <p:spPr>
              <a:xfrm>
                <a:off x="0" y="0"/>
                <a:ext cx="1223669" cy="142898"/>
              </a:xfrm>
              <a:custGeom>
                <a:avLst/>
                <a:gdLst/>
                <a:ahLst/>
                <a:cxnLst/>
                <a:rect l="l" t="t" r="r" b="b"/>
                <a:pathLst>
                  <a:path w="1223669" h="142898">
                    <a:moveTo>
                      <a:pt x="0" y="0"/>
                    </a:moveTo>
                    <a:lnTo>
                      <a:pt x="1223669" y="0"/>
                    </a:lnTo>
                    <a:lnTo>
                      <a:pt x="1223669" y="142898"/>
                    </a:lnTo>
                    <a:lnTo>
                      <a:pt x="0" y="142898"/>
                    </a:lnTo>
                    <a:close/>
                  </a:path>
                </a:pathLst>
              </a:custGeom>
              <a:solidFill>
                <a:srgbClr val="125598"/>
              </a:solidFill>
              <a:ln w="57150" cap="sq">
                <a:solidFill>
                  <a:srgbClr val="FFC900"/>
                </a:solidFill>
                <a:prstDash val="solid"/>
                <a:miter/>
              </a:ln>
            </p:spPr>
            <p:txBody>
              <a:bodyPr/>
              <a:lstStyle/>
              <a:p>
                <a:endParaRPr lang="en-US"/>
              </a:p>
            </p:txBody>
          </p:sp>
          <p:sp>
            <p:nvSpPr>
              <p:cNvPr id="20" name="TextBox 20"/>
              <p:cNvSpPr txBox="1"/>
              <p:nvPr/>
            </p:nvSpPr>
            <p:spPr>
              <a:xfrm>
                <a:off x="0" y="-47625"/>
                <a:ext cx="1223669" cy="190523"/>
              </a:xfrm>
              <a:prstGeom prst="rect">
                <a:avLst/>
              </a:prstGeom>
            </p:spPr>
            <p:txBody>
              <a:bodyPr lIns="63147" tIns="63147" rIns="63147" bIns="63147" rtlCol="0" anchor="ctr"/>
              <a:lstStyle/>
              <a:p>
                <a:pPr algn="ctr">
                  <a:lnSpc>
                    <a:spcPts val="3591"/>
                  </a:lnSpc>
                </a:pPr>
                <a:endParaRPr/>
              </a:p>
            </p:txBody>
          </p:sp>
        </p:grpSp>
        <p:sp>
          <p:nvSpPr>
            <p:cNvPr id="21" name="TextBox 21"/>
            <p:cNvSpPr txBox="1"/>
            <p:nvPr/>
          </p:nvSpPr>
          <p:spPr>
            <a:xfrm>
              <a:off x="792093" y="32190"/>
              <a:ext cx="6102443" cy="752972"/>
            </a:xfrm>
            <a:prstGeom prst="rect">
              <a:avLst/>
            </a:prstGeom>
          </p:spPr>
          <p:txBody>
            <a:bodyPr lIns="0" tIns="0" rIns="0" bIns="0" rtlCol="0" anchor="t">
              <a:spAutoFit/>
            </a:bodyPr>
            <a:lstStyle/>
            <a:p>
              <a:pPr algn="l">
                <a:lnSpc>
                  <a:spcPts val="4829"/>
                </a:lnSpc>
              </a:pPr>
              <a:r>
                <a:rPr lang="en-US" sz="3449" b="1">
                  <a:solidFill>
                    <a:srgbClr val="FFFFFF"/>
                  </a:solidFill>
                  <a:latin typeface="Lato Bold"/>
                  <a:ea typeface="Lato Bold"/>
                  <a:cs typeface="Lato Bold"/>
                  <a:sym typeface="Lato Bold"/>
                </a:rPr>
                <a:t>Effective June 09, 2026</a:t>
              </a:r>
            </a:p>
          </p:txBody>
        </p:sp>
        <p:sp>
          <p:nvSpPr>
            <p:cNvPr id="22" name="Freeform 22"/>
            <p:cNvSpPr/>
            <p:nvPr/>
          </p:nvSpPr>
          <p:spPr>
            <a:xfrm>
              <a:off x="213523" y="236355"/>
              <a:ext cx="454304" cy="431176"/>
            </a:xfrm>
            <a:custGeom>
              <a:avLst/>
              <a:gdLst/>
              <a:ahLst/>
              <a:cxnLst/>
              <a:rect l="l" t="t" r="r" b="b"/>
              <a:pathLst>
                <a:path w="454304" h="431176">
                  <a:moveTo>
                    <a:pt x="0" y="0"/>
                  </a:moveTo>
                  <a:lnTo>
                    <a:pt x="454304" y="0"/>
                  </a:lnTo>
                  <a:lnTo>
                    <a:pt x="454304" y="431176"/>
                  </a:lnTo>
                  <a:lnTo>
                    <a:pt x="0" y="4311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23"/>
            <p:cNvSpPr/>
            <p:nvPr/>
          </p:nvSpPr>
          <p:spPr>
            <a:xfrm>
              <a:off x="7043990" y="236355"/>
              <a:ext cx="454304" cy="431176"/>
            </a:xfrm>
            <a:custGeom>
              <a:avLst/>
              <a:gdLst/>
              <a:ahLst/>
              <a:cxnLst/>
              <a:rect l="l" t="t" r="r" b="b"/>
              <a:pathLst>
                <a:path w="454304" h="431176">
                  <a:moveTo>
                    <a:pt x="0" y="0"/>
                  </a:moveTo>
                  <a:lnTo>
                    <a:pt x="454304" y="0"/>
                  </a:lnTo>
                  <a:lnTo>
                    <a:pt x="454304" y="431176"/>
                  </a:lnTo>
                  <a:lnTo>
                    <a:pt x="0" y="4311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24" name="Freeform 24"/>
          <p:cNvSpPr/>
          <p:nvPr/>
        </p:nvSpPr>
        <p:spPr>
          <a:xfrm>
            <a:off x="190609" y="9593351"/>
            <a:ext cx="723791" cy="504022"/>
          </a:xfrm>
          <a:custGeom>
            <a:avLst/>
            <a:gdLst/>
            <a:ahLst/>
            <a:cxnLst/>
            <a:rect l="l" t="t" r="r" b="b"/>
            <a:pathLst>
              <a:path w="723791" h="504022">
                <a:moveTo>
                  <a:pt x="0" y="0"/>
                </a:moveTo>
                <a:lnTo>
                  <a:pt x="723791" y="0"/>
                </a:lnTo>
                <a:lnTo>
                  <a:pt x="723791" y="504022"/>
                </a:lnTo>
                <a:lnTo>
                  <a:pt x="0" y="504022"/>
                </a:lnTo>
                <a:lnTo>
                  <a:pt x="0" y="0"/>
                </a:lnTo>
                <a:close/>
              </a:path>
            </a:pathLst>
          </a:custGeom>
          <a:blipFill>
            <a:blip r:embed="rId8">
              <a:alphaModFix amt="75000"/>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5" name="TextBox 25"/>
          <p:cNvSpPr txBox="1"/>
          <p:nvPr/>
        </p:nvSpPr>
        <p:spPr>
          <a:xfrm>
            <a:off x="10811170" y="7066464"/>
            <a:ext cx="4345430" cy="405765"/>
          </a:xfrm>
          <a:prstGeom prst="rect">
            <a:avLst/>
          </a:prstGeom>
        </p:spPr>
        <p:txBody>
          <a:bodyPr lIns="0" tIns="0" rIns="0" bIns="0" rtlCol="0" anchor="t">
            <a:spAutoFit/>
          </a:bodyPr>
          <a:lstStyle/>
          <a:p>
            <a:pPr algn="l">
              <a:lnSpc>
                <a:spcPts val="3359"/>
              </a:lnSpc>
            </a:pPr>
            <a:r>
              <a:rPr lang="en-US" sz="2400" b="1">
                <a:solidFill>
                  <a:srgbClr val="FFFFFF"/>
                </a:solidFill>
                <a:latin typeface="Lato Bold"/>
                <a:ea typeface="Lato Bold"/>
                <a:cs typeface="Lato Bold"/>
                <a:sym typeface="Lato Bold"/>
              </a:rPr>
              <a:t>HB 227 Signed Into Ohio Law</a:t>
            </a:r>
          </a:p>
        </p:txBody>
      </p:sp>
      <p:sp>
        <p:nvSpPr>
          <p:cNvPr id="26" name="TextBox 26"/>
          <p:cNvSpPr txBox="1"/>
          <p:nvPr/>
        </p:nvSpPr>
        <p:spPr>
          <a:xfrm>
            <a:off x="9902231" y="7047414"/>
            <a:ext cx="663728" cy="547370"/>
          </a:xfrm>
          <a:prstGeom prst="rect">
            <a:avLst/>
          </a:prstGeom>
        </p:spPr>
        <p:txBody>
          <a:bodyPr lIns="0" tIns="0" rIns="0" bIns="0" rtlCol="0" anchor="t">
            <a:spAutoFit/>
          </a:bodyPr>
          <a:lstStyle/>
          <a:p>
            <a:pPr algn="ctr">
              <a:lnSpc>
                <a:spcPts val="4480"/>
              </a:lnSpc>
            </a:pPr>
            <a:r>
              <a:rPr lang="en-US" sz="3200" b="1">
                <a:solidFill>
                  <a:srgbClr val="FFFFFF"/>
                </a:solidFill>
                <a:latin typeface="Lato Bold"/>
                <a:ea typeface="Lato Bold"/>
                <a:cs typeface="Lato Bold"/>
                <a:sym typeface="Lato Bold"/>
              </a:rPr>
              <a:t>02</a:t>
            </a:r>
          </a:p>
        </p:txBody>
      </p:sp>
      <p:sp>
        <p:nvSpPr>
          <p:cNvPr id="27" name="TextBox 27"/>
          <p:cNvSpPr txBox="1"/>
          <p:nvPr/>
        </p:nvSpPr>
        <p:spPr>
          <a:xfrm>
            <a:off x="1273839" y="729303"/>
            <a:ext cx="7128033" cy="1695450"/>
          </a:xfrm>
          <a:prstGeom prst="rect">
            <a:avLst/>
          </a:prstGeom>
        </p:spPr>
        <p:txBody>
          <a:bodyPr lIns="0" tIns="0" rIns="0" bIns="0" rtlCol="0" anchor="t">
            <a:spAutoFit/>
          </a:bodyPr>
          <a:lstStyle/>
          <a:p>
            <a:pPr algn="l">
              <a:lnSpc>
                <a:spcPts val="6720"/>
              </a:lnSpc>
            </a:pPr>
            <a:r>
              <a:rPr lang="en-US" sz="5600" b="1">
                <a:solidFill>
                  <a:srgbClr val="000000"/>
                </a:solidFill>
                <a:latin typeface="Montserrat Bold"/>
                <a:ea typeface="Montserrat Bold"/>
                <a:cs typeface="Montserrat Bold"/>
                <a:sym typeface="Montserrat Bold"/>
              </a:rPr>
              <a:t>House Bill 227 Timeline</a:t>
            </a:r>
          </a:p>
        </p:txBody>
      </p:sp>
      <p:sp>
        <p:nvSpPr>
          <p:cNvPr id="28" name="TextBox 28"/>
          <p:cNvSpPr txBox="1"/>
          <p:nvPr/>
        </p:nvSpPr>
        <p:spPr>
          <a:xfrm>
            <a:off x="10811170" y="4841365"/>
            <a:ext cx="4345430" cy="405765"/>
          </a:xfrm>
          <a:prstGeom prst="rect">
            <a:avLst/>
          </a:prstGeom>
        </p:spPr>
        <p:txBody>
          <a:bodyPr lIns="0" tIns="0" rIns="0" bIns="0" rtlCol="0" anchor="t">
            <a:spAutoFit/>
          </a:bodyPr>
          <a:lstStyle/>
          <a:p>
            <a:pPr algn="l">
              <a:lnSpc>
                <a:spcPts val="3359"/>
              </a:lnSpc>
            </a:pPr>
            <a:r>
              <a:rPr lang="en-US" sz="2400" b="1">
                <a:solidFill>
                  <a:srgbClr val="000000"/>
                </a:solidFill>
                <a:latin typeface="Lato Bold"/>
                <a:ea typeface="Lato Bold"/>
                <a:cs typeface="Lato Bold"/>
                <a:sym typeface="Lato Bold"/>
              </a:rPr>
              <a:t>HB 227 Introduced</a:t>
            </a:r>
          </a:p>
        </p:txBody>
      </p:sp>
      <p:sp>
        <p:nvSpPr>
          <p:cNvPr id="29" name="TextBox 29"/>
          <p:cNvSpPr txBox="1"/>
          <p:nvPr/>
        </p:nvSpPr>
        <p:spPr>
          <a:xfrm>
            <a:off x="1273839" y="3547676"/>
            <a:ext cx="8208331" cy="737200"/>
          </a:xfrm>
          <a:prstGeom prst="rect">
            <a:avLst/>
          </a:prstGeom>
        </p:spPr>
        <p:txBody>
          <a:bodyPr lIns="0" tIns="0" rIns="0" bIns="0" rtlCol="0" anchor="t">
            <a:spAutoFit/>
          </a:bodyPr>
          <a:lstStyle/>
          <a:p>
            <a:pPr algn="l">
              <a:lnSpc>
                <a:spcPts val="2941"/>
              </a:lnSpc>
            </a:pPr>
            <a:r>
              <a:rPr lang="en-US" sz="2101">
                <a:solidFill>
                  <a:srgbClr val="000000"/>
                </a:solidFill>
                <a:latin typeface="Lato"/>
                <a:ea typeface="Lato"/>
                <a:cs typeface="Lato"/>
                <a:sym typeface="Lato"/>
              </a:rPr>
              <a:t>House Bill 227 is a public safety initiative created by the industry, for the industry, and of the industry.</a:t>
            </a:r>
          </a:p>
        </p:txBody>
      </p:sp>
      <p:sp>
        <p:nvSpPr>
          <p:cNvPr id="30" name="TextBox 30"/>
          <p:cNvSpPr txBox="1"/>
          <p:nvPr/>
        </p:nvSpPr>
        <p:spPr>
          <a:xfrm>
            <a:off x="1273839" y="4418225"/>
            <a:ext cx="8208331" cy="1480150"/>
          </a:xfrm>
          <a:prstGeom prst="rect">
            <a:avLst/>
          </a:prstGeom>
        </p:spPr>
        <p:txBody>
          <a:bodyPr lIns="0" tIns="0" rIns="0" bIns="0" rtlCol="0" anchor="t">
            <a:spAutoFit/>
          </a:bodyPr>
          <a:lstStyle/>
          <a:p>
            <a:pPr algn="l">
              <a:lnSpc>
                <a:spcPts val="2941"/>
              </a:lnSpc>
            </a:pPr>
            <a:r>
              <a:rPr lang="en-US" sz="2101">
                <a:solidFill>
                  <a:srgbClr val="000000"/>
                </a:solidFill>
                <a:latin typeface="Lato"/>
                <a:ea typeface="Lato"/>
                <a:cs typeface="Lato"/>
                <a:sym typeface="Lato"/>
              </a:rPr>
              <a:t>Sponsored by House Representatives Monica Robb Blasdel and Mark Johnson, the bill focuses on clarifying excavation laws, improving compliance standards, and reducing process inefficiencies that strain contractors, utility locators, utility operators, and excavators.</a:t>
            </a:r>
          </a:p>
        </p:txBody>
      </p:sp>
      <p:sp>
        <p:nvSpPr>
          <p:cNvPr id="31" name="TextBox 31"/>
          <p:cNvSpPr txBox="1"/>
          <p:nvPr/>
        </p:nvSpPr>
        <p:spPr>
          <a:xfrm>
            <a:off x="10811170" y="5331299"/>
            <a:ext cx="6202991" cy="1259205"/>
          </a:xfrm>
          <a:prstGeom prst="rect">
            <a:avLst/>
          </a:prstGeom>
        </p:spPr>
        <p:txBody>
          <a:bodyPr lIns="0" tIns="0" rIns="0" bIns="0" rtlCol="0" anchor="t">
            <a:spAutoFit/>
          </a:bodyPr>
          <a:lstStyle/>
          <a:p>
            <a:pPr algn="l">
              <a:lnSpc>
                <a:spcPts val="2520"/>
              </a:lnSpc>
            </a:pPr>
            <a:r>
              <a:rPr lang="en-US" sz="1800">
                <a:solidFill>
                  <a:srgbClr val="000000"/>
                </a:solidFill>
                <a:latin typeface="Lato"/>
                <a:ea typeface="Lato"/>
                <a:cs typeface="Lato"/>
                <a:sym typeface="Lato"/>
              </a:rPr>
              <a:t>House Bill 227 was introduced in the 136th General Assembly on April 7, 2025. After unanimously passing the House, the bill unanimously passed the Senate, and unanimously passed concurrence.</a:t>
            </a:r>
          </a:p>
        </p:txBody>
      </p:sp>
      <p:sp>
        <p:nvSpPr>
          <p:cNvPr id="32" name="TextBox 32"/>
          <p:cNvSpPr txBox="1"/>
          <p:nvPr/>
        </p:nvSpPr>
        <p:spPr>
          <a:xfrm>
            <a:off x="9902231" y="4822315"/>
            <a:ext cx="663728" cy="547370"/>
          </a:xfrm>
          <a:prstGeom prst="rect">
            <a:avLst/>
          </a:prstGeom>
        </p:spPr>
        <p:txBody>
          <a:bodyPr lIns="0" tIns="0" rIns="0" bIns="0" rtlCol="0" anchor="t">
            <a:spAutoFit/>
          </a:bodyPr>
          <a:lstStyle/>
          <a:p>
            <a:pPr algn="ctr">
              <a:lnSpc>
                <a:spcPts val="4480"/>
              </a:lnSpc>
            </a:pPr>
            <a:r>
              <a:rPr lang="en-US" sz="3200" b="1">
                <a:solidFill>
                  <a:srgbClr val="000000"/>
                </a:solidFill>
                <a:latin typeface="Lato Bold"/>
                <a:ea typeface="Lato Bold"/>
                <a:cs typeface="Lato Bold"/>
                <a:sym typeface="Lato Bold"/>
              </a:rPr>
              <a:t>01</a:t>
            </a:r>
          </a:p>
        </p:txBody>
      </p:sp>
      <p:sp>
        <p:nvSpPr>
          <p:cNvPr id="33" name="TextBox 33"/>
          <p:cNvSpPr txBox="1"/>
          <p:nvPr/>
        </p:nvSpPr>
        <p:spPr>
          <a:xfrm>
            <a:off x="1103941" y="9698995"/>
            <a:ext cx="3351758" cy="264160"/>
          </a:xfrm>
          <a:prstGeom prst="rect">
            <a:avLst/>
          </a:prstGeom>
        </p:spPr>
        <p:txBody>
          <a:bodyPr lIns="0" tIns="0" rIns="0" bIns="0" rtlCol="0" anchor="t">
            <a:spAutoFit/>
          </a:bodyPr>
          <a:lstStyle/>
          <a:p>
            <a:pPr algn="l">
              <a:lnSpc>
                <a:spcPts val="2239"/>
              </a:lnSpc>
            </a:pPr>
            <a:r>
              <a:rPr lang="en-US" sz="1599">
                <a:solidFill>
                  <a:srgbClr val="FFFFFF"/>
                </a:solidFill>
                <a:latin typeface="Montserrat"/>
                <a:ea typeface="Montserrat"/>
                <a:cs typeface="Montserrat"/>
                <a:sym typeface="Montserrat"/>
              </a:rPr>
              <a:t>Understanding HB 227 - OHIO811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grpSp>
        <p:nvGrpSpPr>
          <p:cNvPr id="2" name="Group 2"/>
          <p:cNvGrpSpPr/>
          <p:nvPr/>
        </p:nvGrpSpPr>
        <p:grpSpPr>
          <a:xfrm>
            <a:off x="0" y="7761304"/>
            <a:ext cx="18288000" cy="2556546"/>
            <a:chOff x="0" y="0"/>
            <a:chExt cx="24384000" cy="3408728"/>
          </a:xfrm>
        </p:grpSpPr>
        <p:grpSp>
          <p:nvGrpSpPr>
            <p:cNvPr id="3" name="Group 3"/>
            <p:cNvGrpSpPr/>
            <p:nvPr/>
          </p:nvGrpSpPr>
          <p:grpSpPr>
            <a:xfrm>
              <a:off x="6835289" y="12700"/>
              <a:ext cx="17548711" cy="3396028"/>
              <a:chOff x="0" y="0"/>
              <a:chExt cx="1756970" cy="340009"/>
            </a:xfrm>
          </p:grpSpPr>
          <p:sp>
            <p:nvSpPr>
              <p:cNvPr id="4" name="Freeform 4"/>
              <p:cNvSpPr/>
              <p:nvPr/>
            </p:nvSpPr>
            <p:spPr>
              <a:xfrm>
                <a:off x="0" y="0"/>
                <a:ext cx="1756970" cy="340009"/>
              </a:xfrm>
              <a:custGeom>
                <a:avLst/>
                <a:gdLst/>
                <a:ahLst/>
                <a:cxnLst/>
                <a:rect l="l" t="t" r="r" b="b"/>
                <a:pathLst>
                  <a:path w="1756970" h="340009">
                    <a:moveTo>
                      <a:pt x="0" y="0"/>
                    </a:moveTo>
                    <a:lnTo>
                      <a:pt x="1756970" y="0"/>
                    </a:lnTo>
                    <a:lnTo>
                      <a:pt x="1756970" y="340009"/>
                    </a:lnTo>
                    <a:lnTo>
                      <a:pt x="0" y="340009"/>
                    </a:lnTo>
                    <a:close/>
                  </a:path>
                </a:pathLst>
              </a:custGeom>
              <a:blipFill>
                <a:blip r:embed="rId2"/>
                <a:stretch>
                  <a:fillRect t="-69040" b="-218046"/>
                </a:stretch>
              </a:blipFill>
            </p:spPr>
            <p:txBody>
              <a:bodyPr/>
              <a:lstStyle/>
              <a:p>
                <a:endParaRPr lang="en-US"/>
              </a:p>
            </p:txBody>
          </p:sp>
        </p:grpSp>
        <p:sp>
          <p:nvSpPr>
            <p:cNvPr id="5" name="Freeform 5"/>
            <p:cNvSpPr/>
            <p:nvPr/>
          </p:nvSpPr>
          <p:spPr>
            <a:xfrm>
              <a:off x="0" y="0"/>
              <a:ext cx="21748179" cy="3367594"/>
            </a:xfrm>
            <a:custGeom>
              <a:avLst/>
              <a:gdLst/>
              <a:ahLst/>
              <a:cxnLst/>
              <a:rect l="l" t="t" r="r" b="b"/>
              <a:pathLst>
                <a:path w="21748179" h="3367594">
                  <a:moveTo>
                    <a:pt x="0" y="0"/>
                  </a:moveTo>
                  <a:lnTo>
                    <a:pt x="21748179" y="0"/>
                  </a:lnTo>
                  <a:lnTo>
                    <a:pt x="21748179" y="3367594"/>
                  </a:lnTo>
                  <a:lnTo>
                    <a:pt x="0" y="3367594"/>
                  </a:lnTo>
                  <a:lnTo>
                    <a:pt x="0" y="0"/>
                  </a:lnTo>
                  <a:close/>
                </a:path>
              </a:pathLst>
            </a:custGeom>
            <a:blipFill>
              <a:blip r:embed="rId3"/>
              <a:stretch>
                <a:fillRect t="-242386" b="-89023"/>
              </a:stretch>
            </a:blipFill>
          </p:spPr>
          <p:txBody>
            <a:bodyPr/>
            <a:lstStyle/>
            <a:p>
              <a:endParaRPr lang="en-US"/>
            </a:p>
          </p:txBody>
        </p:sp>
        <p:sp>
          <p:nvSpPr>
            <p:cNvPr id="6" name="Freeform 6"/>
            <p:cNvSpPr/>
            <p:nvPr/>
          </p:nvSpPr>
          <p:spPr>
            <a:xfrm>
              <a:off x="11542808" y="0"/>
              <a:ext cx="7605227" cy="3367594"/>
            </a:xfrm>
            <a:custGeom>
              <a:avLst/>
              <a:gdLst/>
              <a:ahLst/>
              <a:cxnLst/>
              <a:rect l="l" t="t" r="r" b="b"/>
              <a:pathLst>
                <a:path w="7605227" h="3367594">
                  <a:moveTo>
                    <a:pt x="0" y="0"/>
                  </a:moveTo>
                  <a:lnTo>
                    <a:pt x="7605226" y="0"/>
                  </a:lnTo>
                  <a:lnTo>
                    <a:pt x="7605226" y="3367594"/>
                  </a:lnTo>
                  <a:lnTo>
                    <a:pt x="0" y="3367594"/>
                  </a:lnTo>
                  <a:lnTo>
                    <a:pt x="0" y="0"/>
                  </a:lnTo>
                  <a:close/>
                </a:path>
              </a:pathLst>
            </a:custGeom>
            <a:blipFill>
              <a:blip r:embed="rId4"/>
              <a:stretch>
                <a:fillRect l="-73353" t="-83957" r="-86986" b="-256463"/>
              </a:stretch>
            </a:blipFill>
          </p:spPr>
          <p:txBody>
            <a:bodyPr/>
            <a:lstStyle/>
            <a:p>
              <a:endParaRPr lang="en-US"/>
            </a:p>
          </p:txBody>
        </p:sp>
      </p:grpSp>
      <p:grpSp>
        <p:nvGrpSpPr>
          <p:cNvPr id="7" name="Group 7"/>
          <p:cNvGrpSpPr/>
          <p:nvPr/>
        </p:nvGrpSpPr>
        <p:grpSpPr>
          <a:xfrm>
            <a:off x="0" y="7761304"/>
            <a:ext cx="18288000" cy="2525696"/>
            <a:chOff x="0" y="0"/>
            <a:chExt cx="4816593" cy="665204"/>
          </a:xfrm>
        </p:grpSpPr>
        <p:sp>
          <p:nvSpPr>
            <p:cNvPr id="8" name="Freeform 8"/>
            <p:cNvSpPr/>
            <p:nvPr/>
          </p:nvSpPr>
          <p:spPr>
            <a:xfrm>
              <a:off x="0" y="0"/>
              <a:ext cx="4816592" cy="665204"/>
            </a:xfrm>
            <a:custGeom>
              <a:avLst/>
              <a:gdLst/>
              <a:ahLst/>
              <a:cxnLst/>
              <a:rect l="l" t="t" r="r" b="b"/>
              <a:pathLst>
                <a:path w="4816592" h="665204">
                  <a:moveTo>
                    <a:pt x="0" y="0"/>
                  </a:moveTo>
                  <a:lnTo>
                    <a:pt x="4816592" y="0"/>
                  </a:lnTo>
                  <a:lnTo>
                    <a:pt x="4816592" y="665204"/>
                  </a:lnTo>
                  <a:lnTo>
                    <a:pt x="0" y="665204"/>
                  </a:lnTo>
                  <a:close/>
                </a:path>
              </a:pathLst>
            </a:custGeom>
            <a:solidFill>
              <a:srgbClr val="125598">
                <a:alpha val="71765"/>
              </a:srgbClr>
            </a:solidFill>
          </p:spPr>
          <p:txBody>
            <a:bodyPr/>
            <a:lstStyle/>
            <a:p>
              <a:endParaRPr lang="en-US"/>
            </a:p>
          </p:txBody>
        </p:sp>
        <p:sp>
          <p:nvSpPr>
            <p:cNvPr id="9" name="TextBox 9"/>
            <p:cNvSpPr txBox="1"/>
            <p:nvPr/>
          </p:nvSpPr>
          <p:spPr>
            <a:xfrm>
              <a:off x="0" y="-47625"/>
              <a:ext cx="4816593" cy="712829"/>
            </a:xfrm>
            <a:prstGeom prst="rect">
              <a:avLst/>
            </a:prstGeom>
          </p:spPr>
          <p:txBody>
            <a:bodyPr lIns="50800" tIns="50800" rIns="50800" bIns="50800" rtlCol="0" anchor="ctr"/>
            <a:lstStyle/>
            <a:p>
              <a:pPr algn="ctr">
                <a:lnSpc>
                  <a:spcPts val="3591"/>
                </a:lnSpc>
              </a:pPr>
              <a:endParaRPr/>
            </a:p>
          </p:txBody>
        </p:sp>
      </p:grpSp>
      <p:grpSp>
        <p:nvGrpSpPr>
          <p:cNvPr id="10" name="Group 10"/>
          <p:cNvGrpSpPr/>
          <p:nvPr/>
        </p:nvGrpSpPr>
        <p:grpSpPr>
          <a:xfrm>
            <a:off x="9441877" y="4652519"/>
            <a:ext cx="7456496" cy="3888912"/>
            <a:chOff x="0" y="0"/>
            <a:chExt cx="1963851" cy="1024240"/>
          </a:xfrm>
        </p:grpSpPr>
        <p:sp>
          <p:nvSpPr>
            <p:cNvPr id="11" name="Freeform 11"/>
            <p:cNvSpPr/>
            <p:nvPr/>
          </p:nvSpPr>
          <p:spPr>
            <a:xfrm>
              <a:off x="0" y="0"/>
              <a:ext cx="1963851" cy="1024240"/>
            </a:xfrm>
            <a:custGeom>
              <a:avLst/>
              <a:gdLst/>
              <a:ahLst/>
              <a:cxnLst/>
              <a:rect l="l" t="t" r="r" b="b"/>
              <a:pathLst>
                <a:path w="1963851" h="1024240">
                  <a:moveTo>
                    <a:pt x="0" y="0"/>
                  </a:moveTo>
                  <a:lnTo>
                    <a:pt x="1963851" y="0"/>
                  </a:lnTo>
                  <a:lnTo>
                    <a:pt x="1963851" y="1024240"/>
                  </a:lnTo>
                  <a:lnTo>
                    <a:pt x="0" y="1024240"/>
                  </a:lnTo>
                  <a:close/>
                </a:path>
              </a:pathLst>
            </a:custGeom>
            <a:solidFill>
              <a:srgbClr val="E8E8E8"/>
            </a:solidFill>
          </p:spPr>
          <p:txBody>
            <a:bodyPr/>
            <a:lstStyle/>
            <a:p>
              <a:endParaRPr lang="en-US"/>
            </a:p>
          </p:txBody>
        </p:sp>
        <p:sp>
          <p:nvSpPr>
            <p:cNvPr id="12" name="TextBox 12"/>
            <p:cNvSpPr txBox="1"/>
            <p:nvPr/>
          </p:nvSpPr>
          <p:spPr>
            <a:xfrm>
              <a:off x="0" y="-47625"/>
              <a:ext cx="1963851" cy="1071865"/>
            </a:xfrm>
            <a:prstGeom prst="rect">
              <a:avLst/>
            </a:prstGeom>
          </p:spPr>
          <p:txBody>
            <a:bodyPr lIns="50800" tIns="50800" rIns="50800" bIns="50800" rtlCol="0" anchor="ctr"/>
            <a:lstStyle/>
            <a:p>
              <a:pPr marL="0" lvl="0" indent="0" algn="ctr">
                <a:lnSpc>
                  <a:spcPts val="3591"/>
                </a:lnSpc>
                <a:spcBef>
                  <a:spcPct val="0"/>
                </a:spcBef>
              </a:pPr>
              <a:endParaRPr/>
            </a:p>
          </p:txBody>
        </p:sp>
      </p:grpSp>
      <p:grpSp>
        <p:nvGrpSpPr>
          <p:cNvPr id="13" name="Group 13"/>
          <p:cNvGrpSpPr/>
          <p:nvPr/>
        </p:nvGrpSpPr>
        <p:grpSpPr>
          <a:xfrm>
            <a:off x="12443851" y="3722480"/>
            <a:ext cx="1917175" cy="1767668"/>
            <a:chOff x="0" y="0"/>
            <a:chExt cx="2556233" cy="2356890"/>
          </a:xfrm>
        </p:grpSpPr>
        <p:sp>
          <p:nvSpPr>
            <p:cNvPr id="14" name="Freeform 14"/>
            <p:cNvSpPr/>
            <p:nvPr/>
          </p:nvSpPr>
          <p:spPr>
            <a:xfrm>
              <a:off x="0" y="0"/>
              <a:ext cx="1986843" cy="1974425"/>
            </a:xfrm>
            <a:custGeom>
              <a:avLst/>
              <a:gdLst/>
              <a:ahLst/>
              <a:cxnLst/>
              <a:rect l="l" t="t" r="r" b="b"/>
              <a:pathLst>
                <a:path w="1986843" h="1974425">
                  <a:moveTo>
                    <a:pt x="0" y="0"/>
                  </a:moveTo>
                  <a:lnTo>
                    <a:pt x="1986843" y="0"/>
                  </a:lnTo>
                  <a:lnTo>
                    <a:pt x="1986843" y="1974425"/>
                  </a:lnTo>
                  <a:lnTo>
                    <a:pt x="0" y="1974425"/>
                  </a:lnTo>
                  <a:lnTo>
                    <a:pt x="0" y="0"/>
                  </a:lnTo>
                  <a:close/>
                </a:path>
              </a:pathLst>
            </a:custGeom>
            <a:blipFill>
              <a:blip r:embed="rId5"/>
              <a:stretch>
                <a:fillRect/>
              </a:stretch>
            </a:blipFill>
          </p:spPr>
          <p:txBody>
            <a:bodyPr/>
            <a:lstStyle/>
            <a:p>
              <a:endParaRPr lang="en-US"/>
            </a:p>
          </p:txBody>
        </p:sp>
        <p:sp>
          <p:nvSpPr>
            <p:cNvPr id="15" name="Freeform 15"/>
            <p:cNvSpPr/>
            <p:nvPr/>
          </p:nvSpPr>
          <p:spPr>
            <a:xfrm rot="201007">
              <a:off x="491361" y="516719"/>
              <a:ext cx="2014502" cy="1782834"/>
            </a:xfrm>
            <a:custGeom>
              <a:avLst/>
              <a:gdLst/>
              <a:ahLst/>
              <a:cxnLst/>
              <a:rect l="l" t="t" r="r" b="b"/>
              <a:pathLst>
                <a:path w="2014502" h="1782834">
                  <a:moveTo>
                    <a:pt x="0" y="0"/>
                  </a:moveTo>
                  <a:lnTo>
                    <a:pt x="2014501" y="0"/>
                  </a:lnTo>
                  <a:lnTo>
                    <a:pt x="2014501" y="1782834"/>
                  </a:lnTo>
                  <a:lnTo>
                    <a:pt x="0" y="1782834"/>
                  </a:lnTo>
                  <a:lnTo>
                    <a:pt x="0" y="0"/>
                  </a:lnTo>
                  <a:close/>
                </a:path>
              </a:pathLst>
            </a:custGeom>
            <a:blipFill>
              <a:blip r:embed="rId6"/>
              <a:stretch>
                <a:fillRect/>
              </a:stretch>
            </a:blipFill>
          </p:spPr>
          <p:txBody>
            <a:bodyPr/>
            <a:lstStyle/>
            <a:p>
              <a:endParaRPr lang="en-US"/>
            </a:p>
          </p:txBody>
        </p:sp>
      </p:grpSp>
      <p:sp>
        <p:nvSpPr>
          <p:cNvPr id="16" name="TextBox 16"/>
          <p:cNvSpPr txBox="1"/>
          <p:nvPr/>
        </p:nvSpPr>
        <p:spPr>
          <a:xfrm>
            <a:off x="10002816" y="7037404"/>
            <a:ext cx="6308318" cy="276225"/>
          </a:xfrm>
          <a:prstGeom prst="rect">
            <a:avLst/>
          </a:prstGeom>
        </p:spPr>
        <p:txBody>
          <a:bodyPr lIns="0" tIns="0" rIns="0" bIns="0" rtlCol="0" anchor="t">
            <a:spAutoFit/>
          </a:bodyPr>
          <a:lstStyle/>
          <a:p>
            <a:pPr marL="388620" lvl="1" indent="-194310" algn="l">
              <a:lnSpc>
                <a:spcPts val="2160"/>
              </a:lnSpc>
              <a:buFont typeface="Arial"/>
              <a:buChar char="•"/>
            </a:pPr>
            <a:r>
              <a:rPr lang="en-US" sz="1800">
                <a:solidFill>
                  <a:srgbClr val="000000"/>
                </a:solidFill>
                <a:latin typeface="Lato"/>
                <a:ea typeface="Lato"/>
                <a:cs typeface="Lato"/>
                <a:sym typeface="Lato"/>
              </a:rPr>
              <a:t>Eliminates confusion surrounding holiday schedules</a:t>
            </a:r>
          </a:p>
        </p:txBody>
      </p:sp>
      <p:sp>
        <p:nvSpPr>
          <p:cNvPr id="17" name="TextBox 17"/>
          <p:cNvSpPr txBox="1"/>
          <p:nvPr/>
        </p:nvSpPr>
        <p:spPr>
          <a:xfrm>
            <a:off x="10002816" y="7447730"/>
            <a:ext cx="5780974" cy="542925"/>
          </a:xfrm>
          <a:prstGeom prst="rect">
            <a:avLst/>
          </a:prstGeom>
        </p:spPr>
        <p:txBody>
          <a:bodyPr lIns="0" tIns="0" rIns="0" bIns="0" rtlCol="0" anchor="t">
            <a:spAutoFit/>
          </a:bodyPr>
          <a:lstStyle/>
          <a:p>
            <a:pPr marL="388620" lvl="1" indent="-194310" algn="l">
              <a:lnSpc>
                <a:spcPts val="2160"/>
              </a:lnSpc>
              <a:buFont typeface="Arial"/>
              <a:buChar char="•"/>
            </a:pPr>
            <a:r>
              <a:rPr lang="en-US" sz="1800">
                <a:solidFill>
                  <a:srgbClr val="000000"/>
                </a:solidFill>
                <a:latin typeface="Lato"/>
                <a:ea typeface="Lato"/>
                <a:cs typeface="Lato"/>
                <a:sym typeface="Lato"/>
              </a:rPr>
              <a:t>Excavators will average </a:t>
            </a:r>
            <a:r>
              <a:rPr lang="en-US" sz="1800" b="1">
                <a:solidFill>
                  <a:srgbClr val="000000"/>
                </a:solidFill>
                <a:latin typeface="Lato Bold"/>
                <a:ea typeface="Lato Bold"/>
                <a:cs typeface="Lato Bold"/>
                <a:sym typeface="Lato Bold"/>
              </a:rPr>
              <a:t>2 extra days</a:t>
            </a:r>
            <a:r>
              <a:rPr lang="en-US" sz="1800">
                <a:solidFill>
                  <a:srgbClr val="000000"/>
                </a:solidFill>
                <a:latin typeface="Lato"/>
                <a:ea typeface="Lato"/>
                <a:cs typeface="Lato"/>
                <a:sym typeface="Lato"/>
              </a:rPr>
              <a:t> to commence their excavation</a:t>
            </a:r>
          </a:p>
        </p:txBody>
      </p:sp>
      <p:sp>
        <p:nvSpPr>
          <p:cNvPr id="18" name="TextBox 18"/>
          <p:cNvSpPr txBox="1"/>
          <p:nvPr/>
        </p:nvSpPr>
        <p:spPr>
          <a:xfrm>
            <a:off x="9441877" y="5296110"/>
            <a:ext cx="7456496" cy="405765"/>
          </a:xfrm>
          <a:prstGeom prst="rect">
            <a:avLst/>
          </a:prstGeom>
        </p:spPr>
        <p:txBody>
          <a:bodyPr lIns="0" tIns="0" rIns="0" bIns="0" rtlCol="0" anchor="t">
            <a:spAutoFit/>
          </a:bodyPr>
          <a:lstStyle/>
          <a:p>
            <a:pPr algn="ctr">
              <a:lnSpc>
                <a:spcPts val="3359"/>
              </a:lnSpc>
            </a:pPr>
            <a:r>
              <a:rPr lang="en-US" sz="2400" b="1">
                <a:solidFill>
                  <a:srgbClr val="000000"/>
                </a:solidFill>
                <a:latin typeface="Lato Bold"/>
                <a:ea typeface="Lato Bold"/>
                <a:cs typeface="Lato Bold"/>
                <a:sym typeface="Lato Bold"/>
              </a:rPr>
              <a:t>Excavation Start-by Date - 16 Calendar Days</a:t>
            </a:r>
          </a:p>
        </p:txBody>
      </p:sp>
      <p:sp>
        <p:nvSpPr>
          <p:cNvPr id="19" name="TextBox 19"/>
          <p:cNvSpPr txBox="1"/>
          <p:nvPr/>
        </p:nvSpPr>
        <p:spPr>
          <a:xfrm>
            <a:off x="10163629" y="5967478"/>
            <a:ext cx="6037559" cy="737235"/>
          </a:xfrm>
          <a:prstGeom prst="rect">
            <a:avLst/>
          </a:prstGeom>
        </p:spPr>
        <p:txBody>
          <a:bodyPr lIns="0" tIns="0" rIns="0" bIns="0" rtlCol="0" anchor="t">
            <a:spAutoFit/>
          </a:bodyPr>
          <a:lstStyle/>
          <a:p>
            <a:pPr algn="ctr">
              <a:lnSpc>
                <a:spcPts val="2939"/>
              </a:lnSpc>
            </a:pPr>
            <a:r>
              <a:rPr lang="en-US" sz="2099">
                <a:solidFill>
                  <a:srgbClr val="000000"/>
                </a:solidFill>
                <a:latin typeface="Lato"/>
                <a:ea typeface="Lato"/>
                <a:cs typeface="Lato"/>
                <a:sym typeface="Lato"/>
              </a:rPr>
              <a:t>Changes the mandated excavation start-by date </a:t>
            </a:r>
            <a:r>
              <a:rPr lang="en-US" sz="2099" b="1">
                <a:solidFill>
                  <a:srgbClr val="000000"/>
                </a:solidFill>
                <a:latin typeface="Lato Bold"/>
                <a:ea typeface="Lato Bold"/>
                <a:cs typeface="Lato Bold"/>
                <a:sym typeface="Lato Bold"/>
              </a:rPr>
              <a:t>from 10 working days to 16 calendar days</a:t>
            </a:r>
            <a:r>
              <a:rPr lang="en-US" sz="2099">
                <a:solidFill>
                  <a:srgbClr val="000000"/>
                </a:solidFill>
                <a:latin typeface="Lato"/>
                <a:ea typeface="Lato"/>
                <a:cs typeface="Lato"/>
                <a:sym typeface="Lato"/>
              </a:rPr>
              <a:t>.</a:t>
            </a:r>
          </a:p>
        </p:txBody>
      </p:sp>
      <p:sp>
        <p:nvSpPr>
          <p:cNvPr id="20" name="TextBox 20"/>
          <p:cNvSpPr txBox="1"/>
          <p:nvPr/>
        </p:nvSpPr>
        <p:spPr>
          <a:xfrm>
            <a:off x="4990473" y="1538871"/>
            <a:ext cx="8474969" cy="859210"/>
          </a:xfrm>
          <a:prstGeom prst="rect">
            <a:avLst/>
          </a:prstGeom>
        </p:spPr>
        <p:txBody>
          <a:bodyPr wrap="square" lIns="0" tIns="0" rIns="0" bIns="0" rtlCol="0" anchor="t">
            <a:spAutoFit/>
          </a:bodyPr>
          <a:lstStyle/>
          <a:p>
            <a:pPr algn="ctr">
              <a:lnSpc>
                <a:spcPts val="6720"/>
              </a:lnSpc>
            </a:pPr>
            <a:r>
              <a:rPr lang="en-US" sz="5600" b="1" dirty="0">
                <a:solidFill>
                  <a:srgbClr val="000000"/>
                </a:solidFill>
                <a:latin typeface="Montserrat Bold"/>
                <a:ea typeface="Montserrat Bold"/>
                <a:cs typeface="Montserrat Bold"/>
                <a:sym typeface="Montserrat Bold"/>
              </a:rPr>
              <a:t>Notification Timelines</a:t>
            </a:r>
          </a:p>
        </p:txBody>
      </p:sp>
      <p:sp>
        <p:nvSpPr>
          <p:cNvPr id="21" name="TextBox 21"/>
          <p:cNvSpPr txBox="1"/>
          <p:nvPr/>
        </p:nvSpPr>
        <p:spPr>
          <a:xfrm>
            <a:off x="4301143" y="2527897"/>
            <a:ext cx="9685714" cy="708207"/>
          </a:xfrm>
          <a:prstGeom prst="rect">
            <a:avLst/>
          </a:prstGeom>
        </p:spPr>
        <p:txBody>
          <a:bodyPr lIns="0" tIns="0" rIns="0" bIns="0" rtlCol="0" anchor="t">
            <a:spAutoFit/>
          </a:bodyPr>
          <a:lstStyle/>
          <a:p>
            <a:pPr algn="ctr">
              <a:lnSpc>
                <a:spcPts val="2941"/>
              </a:lnSpc>
            </a:pPr>
            <a:r>
              <a:rPr lang="en-US" sz="2101" i="1" dirty="0">
                <a:solidFill>
                  <a:srgbClr val="000000"/>
                </a:solidFill>
                <a:latin typeface="Lato Italics"/>
                <a:ea typeface="Lato Italics"/>
                <a:cs typeface="Lato Italics"/>
                <a:sym typeface="Lato Italics"/>
              </a:rPr>
              <a:t>“...at least two working days, not including the day of the notification, but not more than sixteen calendar days before commencing excavation...”</a:t>
            </a:r>
          </a:p>
        </p:txBody>
      </p:sp>
      <p:grpSp>
        <p:nvGrpSpPr>
          <p:cNvPr id="22" name="Group 22"/>
          <p:cNvGrpSpPr/>
          <p:nvPr/>
        </p:nvGrpSpPr>
        <p:grpSpPr>
          <a:xfrm>
            <a:off x="1389627" y="4606314"/>
            <a:ext cx="7419592" cy="3935118"/>
            <a:chOff x="0" y="0"/>
            <a:chExt cx="1954131" cy="1036410"/>
          </a:xfrm>
        </p:grpSpPr>
        <p:sp>
          <p:nvSpPr>
            <p:cNvPr id="23" name="Freeform 23"/>
            <p:cNvSpPr/>
            <p:nvPr/>
          </p:nvSpPr>
          <p:spPr>
            <a:xfrm>
              <a:off x="0" y="0"/>
              <a:ext cx="1954131" cy="1036410"/>
            </a:xfrm>
            <a:custGeom>
              <a:avLst/>
              <a:gdLst/>
              <a:ahLst/>
              <a:cxnLst/>
              <a:rect l="l" t="t" r="r" b="b"/>
              <a:pathLst>
                <a:path w="1954131" h="1036410">
                  <a:moveTo>
                    <a:pt x="0" y="0"/>
                  </a:moveTo>
                  <a:lnTo>
                    <a:pt x="1954131" y="0"/>
                  </a:lnTo>
                  <a:lnTo>
                    <a:pt x="1954131" y="1036410"/>
                  </a:lnTo>
                  <a:lnTo>
                    <a:pt x="0" y="1036410"/>
                  </a:lnTo>
                  <a:close/>
                </a:path>
              </a:pathLst>
            </a:custGeom>
            <a:solidFill>
              <a:srgbClr val="E8E8E8"/>
            </a:solidFill>
          </p:spPr>
          <p:txBody>
            <a:bodyPr/>
            <a:lstStyle/>
            <a:p>
              <a:endParaRPr lang="en-US"/>
            </a:p>
          </p:txBody>
        </p:sp>
        <p:sp>
          <p:nvSpPr>
            <p:cNvPr id="24" name="TextBox 24"/>
            <p:cNvSpPr txBox="1"/>
            <p:nvPr/>
          </p:nvSpPr>
          <p:spPr>
            <a:xfrm>
              <a:off x="0" y="-47625"/>
              <a:ext cx="1954131" cy="1084035"/>
            </a:xfrm>
            <a:prstGeom prst="rect">
              <a:avLst/>
            </a:prstGeom>
          </p:spPr>
          <p:txBody>
            <a:bodyPr lIns="50800" tIns="50800" rIns="50800" bIns="50800" rtlCol="0" anchor="ctr"/>
            <a:lstStyle/>
            <a:p>
              <a:pPr algn="ctr">
                <a:lnSpc>
                  <a:spcPts val="3591"/>
                </a:lnSpc>
              </a:pPr>
              <a:endParaRPr/>
            </a:p>
          </p:txBody>
        </p:sp>
      </p:grpSp>
      <p:sp>
        <p:nvSpPr>
          <p:cNvPr id="25" name="Freeform 25"/>
          <p:cNvSpPr/>
          <p:nvPr/>
        </p:nvSpPr>
        <p:spPr>
          <a:xfrm>
            <a:off x="4370468" y="3712771"/>
            <a:ext cx="1301425" cy="1451894"/>
          </a:xfrm>
          <a:custGeom>
            <a:avLst/>
            <a:gdLst/>
            <a:ahLst/>
            <a:cxnLst/>
            <a:rect l="l" t="t" r="r" b="b"/>
            <a:pathLst>
              <a:path w="1301425" h="1451894">
                <a:moveTo>
                  <a:pt x="0" y="0"/>
                </a:moveTo>
                <a:lnTo>
                  <a:pt x="1301426" y="0"/>
                </a:lnTo>
                <a:lnTo>
                  <a:pt x="1301426" y="1451894"/>
                </a:lnTo>
                <a:lnTo>
                  <a:pt x="0" y="1451894"/>
                </a:lnTo>
                <a:lnTo>
                  <a:pt x="0" y="0"/>
                </a:lnTo>
                <a:close/>
              </a:path>
            </a:pathLst>
          </a:custGeom>
          <a:blipFill>
            <a:blip r:embed="rId7"/>
            <a:stretch>
              <a:fillRect/>
            </a:stretch>
          </a:blipFill>
        </p:spPr>
        <p:txBody>
          <a:bodyPr/>
          <a:lstStyle/>
          <a:p>
            <a:endParaRPr lang="en-US"/>
          </a:p>
        </p:txBody>
      </p:sp>
      <p:sp>
        <p:nvSpPr>
          <p:cNvPr id="26" name="TextBox 26"/>
          <p:cNvSpPr txBox="1"/>
          <p:nvPr/>
        </p:nvSpPr>
        <p:spPr>
          <a:xfrm>
            <a:off x="1389627" y="5296110"/>
            <a:ext cx="7419592" cy="405765"/>
          </a:xfrm>
          <a:prstGeom prst="rect">
            <a:avLst/>
          </a:prstGeom>
        </p:spPr>
        <p:txBody>
          <a:bodyPr lIns="0" tIns="0" rIns="0" bIns="0" rtlCol="0" anchor="t">
            <a:spAutoFit/>
          </a:bodyPr>
          <a:lstStyle/>
          <a:p>
            <a:pPr algn="ctr">
              <a:lnSpc>
                <a:spcPts val="3359"/>
              </a:lnSpc>
            </a:pPr>
            <a:r>
              <a:rPr lang="en-US" sz="2400" b="1">
                <a:solidFill>
                  <a:srgbClr val="000000"/>
                </a:solidFill>
                <a:latin typeface="Lato Bold"/>
                <a:ea typeface="Lato Bold"/>
                <a:cs typeface="Lato Bold"/>
                <a:sym typeface="Lato Bold"/>
              </a:rPr>
              <a:t>Utility Response Time -  2 Working Days</a:t>
            </a:r>
          </a:p>
        </p:txBody>
      </p:sp>
      <p:sp>
        <p:nvSpPr>
          <p:cNvPr id="27" name="TextBox 27"/>
          <p:cNvSpPr txBox="1"/>
          <p:nvPr/>
        </p:nvSpPr>
        <p:spPr>
          <a:xfrm>
            <a:off x="1830542" y="5930475"/>
            <a:ext cx="6495105" cy="737235"/>
          </a:xfrm>
          <a:prstGeom prst="rect">
            <a:avLst/>
          </a:prstGeom>
        </p:spPr>
        <p:txBody>
          <a:bodyPr lIns="0" tIns="0" rIns="0" bIns="0" rtlCol="0" anchor="t">
            <a:spAutoFit/>
          </a:bodyPr>
          <a:lstStyle/>
          <a:p>
            <a:pPr algn="ctr">
              <a:lnSpc>
                <a:spcPts val="2939"/>
              </a:lnSpc>
            </a:pPr>
            <a:r>
              <a:rPr lang="en-US" sz="2099">
                <a:solidFill>
                  <a:srgbClr val="000000"/>
                </a:solidFill>
                <a:latin typeface="Lato"/>
                <a:ea typeface="Lato"/>
                <a:cs typeface="Lato"/>
                <a:sym typeface="Lato"/>
              </a:rPr>
              <a:t>Amends 48-hour notification timeline to </a:t>
            </a:r>
            <a:r>
              <a:rPr lang="en-US" sz="2099" b="1">
                <a:solidFill>
                  <a:srgbClr val="000000"/>
                </a:solidFill>
                <a:latin typeface="Lato Bold"/>
                <a:ea typeface="Lato Bold"/>
                <a:cs typeface="Lato Bold"/>
                <a:sym typeface="Lato Bold"/>
              </a:rPr>
              <a:t>“2 working days, not including the day of the notification”</a:t>
            </a:r>
            <a:r>
              <a:rPr lang="en-US" sz="2099">
                <a:solidFill>
                  <a:srgbClr val="000000"/>
                </a:solidFill>
                <a:latin typeface="Lato"/>
                <a:ea typeface="Lato"/>
                <a:cs typeface="Lato"/>
                <a:sym typeface="Lato"/>
              </a:rPr>
              <a:t>.</a:t>
            </a:r>
          </a:p>
        </p:txBody>
      </p:sp>
      <p:sp>
        <p:nvSpPr>
          <p:cNvPr id="28" name="TextBox 28"/>
          <p:cNvSpPr txBox="1"/>
          <p:nvPr/>
        </p:nvSpPr>
        <p:spPr>
          <a:xfrm>
            <a:off x="1945263" y="7037404"/>
            <a:ext cx="6308318" cy="542925"/>
          </a:xfrm>
          <a:prstGeom prst="rect">
            <a:avLst/>
          </a:prstGeom>
        </p:spPr>
        <p:txBody>
          <a:bodyPr lIns="0" tIns="0" rIns="0" bIns="0" rtlCol="0" anchor="t">
            <a:spAutoFit/>
          </a:bodyPr>
          <a:lstStyle/>
          <a:p>
            <a:pPr marL="388620" lvl="1" indent="-194310" algn="l">
              <a:lnSpc>
                <a:spcPts val="2160"/>
              </a:lnSpc>
              <a:buFont typeface="Arial"/>
              <a:buChar char="•"/>
            </a:pPr>
            <a:r>
              <a:rPr lang="en-US" sz="1800">
                <a:solidFill>
                  <a:srgbClr val="000000"/>
                </a:solidFill>
                <a:latin typeface="Lato"/>
                <a:ea typeface="Lato"/>
                <a:cs typeface="Lato"/>
                <a:sym typeface="Lato"/>
              </a:rPr>
              <a:t>Provides a true 2 days for utilities &amp; utility locators to respond to 811 notifications</a:t>
            </a:r>
          </a:p>
        </p:txBody>
      </p:sp>
      <p:sp>
        <p:nvSpPr>
          <p:cNvPr id="29" name="TextBox 29"/>
          <p:cNvSpPr txBox="1"/>
          <p:nvPr/>
        </p:nvSpPr>
        <p:spPr>
          <a:xfrm>
            <a:off x="1945263" y="7685104"/>
            <a:ext cx="6380383" cy="542925"/>
          </a:xfrm>
          <a:prstGeom prst="rect">
            <a:avLst/>
          </a:prstGeom>
        </p:spPr>
        <p:txBody>
          <a:bodyPr lIns="0" tIns="0" rIns="0" bIns="0" rtlCol="0" anchor="t">
            <a:spAutoFit/>
          </a:bodyPr>
          <a:lstStyle/>
          <a:p>
            <a:pPr marL="388620" lvl="1" indent="-194310" algn="l">
              <a:lnSpc>
                <a:spcPts val="2160"/>
              </a:lnSpc>
              <a:buFont typeface="Arial"/>
              <a:buChar char="•"/>
            </a:pPr>
            <a:r>
              <a:rPr lang="en-US" sz="1800">
                <a:solidFill>
                  <a:srgbClr val="000000"/>
                </a:solidFill>
                <a:latin typeface="Lato"/>
                <a:ea typeface="Lato"/>
                <a:cs typeface="Lato"/>
                <a:sym typeface="Lato"/>
              </a:rPr>
              <a:t>When other states made similar law updates, excavators experienced a </a:t>
            </a:r>
            <a:r>
              <a:rPr lang="en-US" sz="1800" b="1">
                <a:solidFill>
                  <a:srgbClr val="000000"/>
                </a:solidFill>
                <a:latin typeface="Lato Bold"/>
                <a:ea typeface="Lato Bold"/>
                <a:cs typeface="Lato Bold"/>
                <a:sym typeface="Lato Bold"/>
              </a:rPr>
              <a:t>35% improvement in on-time locates</a:t>
            </a:r>
          </a:p>
        </p:txBody>
      </p:sp>
      <p:grpSp>
        <p:nvGrpSpPr>
          <p:cNvPr id="30" name="Group 30"/>
          <p:cNvGrpSpPr/>
          <p:nvPr/>
        </p:nvGrpSpPr>
        <p:grpSpPr>
          <a:xfrm>
            <a:off x="7762844" y="792856"/>
            <a:ext cx="2762313" cy="471687"/>
            <a:chOff x="0" y="0"/>
            <a:chExt cx="3683084" cy="628916"/>
          </a:xfrm>
        </p:grpSpPr>
        <p:grpSp>
          <p:nvGrpSpPr>
            <p:cNvPr id="31" name="Group 31"/>
            <p:cNvGrpSpPr/>
            <p:nvPr/>
          </p:nvGrpSpPr>
          <p:grpSpPr>
            <a:xfrm>
              <a:off x="0" y="0"/>
              <a:ext cx="3683084" cy="628916"/>
              <a:chOff x="0" y="0"/>
              <a:chExt cx="836847" cy="142898"/>
            </a:xfrm>
          </p:grpSpPr>
          <p:sp>
            <p:nvSpPr>
              <p:cNvPr id="32" name="Freeform 32"/>
              <p:cNvSpPr/>
              <p:nvPr/>
            </p:nvSpPr>
            <p:spPr>
              <a:xfrm>
                <a:off x="0" y="0"/>
                <a:ext cx="836847" cy="142898"/>
              </a:xfrm>
              <a:custGeom>
                <a:avLst/>
                <a:gdLst/>
                <a:ahLst/>
                <a:cxnLst/>
                <a:rect l="l" t="t" r="r" b="b"/>
                <a:pathLst>
                  <a:path w="836847" h="142898">
                    <a:moveTo>
                      <a:pt x="0" y="0"/>
                    </a:moveTo>
                    <a:lnTo>
                      <a:pt x="836847" y="0"/>
                    </a:lnTo>
                    <a:lnTo>
                      <a:pt x="836847" y="142898"/>
                    </a:lnTo>
                    <a:lnTo>
                      <a:pt x="0" y="142898"/>
                    </a:lnTo>
                    <a:close/>
                  </a:path>
                </a:pathLst>
              </a:custGeom>
              <a:solidFill>
                <a:srgbClr val="125598"/>
              </a:solidFill>
            </p:spPr>
            <p:txBody>
              <a:bodyPr/>
              <a:lstStyle/>
              <a:p>
                <a:endParaRPr lang="en-US"/>
              </a:p>
            </p:txBody>
          </p:sp>
          <p:sp>
            <p:nvSpPr>
              <p:cNvPr id="33" name="TextBox 33"/>
              <p:cNvSpPr txBox="1"/>
              <p:nvPr/>
            </p:nvSpPr>
            <p:spPr>
              <a:xfrm>
                <a:off x="0" y="-47625"/>
                <a:ext cx="836847" cy="190523"/>
              </a:xfrm>
              <a:prstGeom prst="rect">
                <a:avLst/>
              </a:prstGeom>
            </p:spPr>
            <p:txBody>
              <a:bodyPr lIns="50800" tIns="50800" rIns="50800" bIns="50800" rtlCol="0" anchor="ctr"/>
              <a:lstStyle/>
              <a:p>
                <a:pPr algn="ctr">
                  <a:lnSpc>
                    <a:spcPts val="3591"/>
                  </a:lnSpc>
                </a:pPr>
                <a:endParaRPr/>
              </a:p>
            </p:txBody>
          </p:sp>
        </p:grpSp>
        <p:sp>
          <p:nvSpPr>
            <p:cNvPr id="34" name="TextBox 34"/>
            <p:cNvSpPr txBox="1"/>
            <p:nvPr/>
          </p:nvSpPr>
          <p:spPr>
            <a:xfrm>
              <a:off x="241647" y="21164"/>
              <a:ext cx="3199789" cy="525145"/>
            </a:xfrm>
            <a:prstGeom prst="rect">
              <a:avLst/>
            </a:prstGeom>
          </p:spPr>
          <p:txBody>
            <a:bodyPr lIns="0" tIns="0" rIns="0" bIns="0" rtlCol="0" anchor="t">
              <a:spAutoFit/>
            </a:bodyPr>
            <a:lstStyle/>
            <a:p>
              <a:pPr algn="l">
                <a:lnSpc>
                  <a:spcPts val="3359"/>
                </a:lnSpc>
              </a:pPr>
              <a:r>
                <a:rPr lang="en-US" sz="2399">
                  <a:solidFill>
                    <a:srgbClr val="FFFFFF"/>
                  </a:solidFill>
                  <a:latin typeface="Lato"/>
                  <a:ea typeface="Lato"/>
                  <a:cs typeface="Lato"/>
                  <a:sym typeface="Lato"/>
                </a:rPr>
                <a:t>ORC 3781.28 (A)</a:t>
              </a:r>
            </a:p>
          </p:txBody>
        </p:sp>
      </p:grpSp>
      <p:sp>
        <p:nvSpPr>
          <p:cNvPr id="35" name="Freeform 35"/>
          <p:cNvSpPr/>
          <p:nvPr/>
        </p:nvSpPr>
        <p:spPr>
          <a:xfrm>
            <a:off x="190609" y="9593351"/>
            <a:ext cx="723791" cy="504022"/>
          </a:xfrm>
          <a:custGeom>
            <a:avLst/>
            <a:gdLst/>
            <a:ahLst/>
            <a:cxnLst/>
            <a:rect l="l" t="t" r="r" b="b"/>
            <a:pathLst>
              <a:path w="723791" h="504022">
                <a:moveTo>
                  <a:pt x="0" y="0"/>
                </a:moveTo>
                <a:lnTo>
                  <a:pt x="723791" y="0"/>
                </a:lnTo>
                <a:lnTo>
                  <a:pt x="723791" y="504022"/>
                </a:lnTo>
                <a:lnTo>
                  <a:pt x="0" y="504022"/>
                </a:lnTo>
                <a:lnTo>
                  <a:pt x="0" y="0"/>
                </a:lnTo>
                <a:close/>
              </a:path>
            </a:pathLst>
          </a:custGeom>
          <a:blipFill>
            <a:blip r:embed="rId8">
              <a:alphaModFix amt="75000"/>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6" name="TextBox 36"/>
          <p:cNvSpPr txBox="1"/>
          <p:nvPr/>
        </p:nvSpPr>
        <p:spPr>
          <a:xfrm>
            <a:off x="1103941" y="9698995"/>
            <a:ext cx="3351758" cy="264160"/>
          </a:xfrm>
          <a:prstGeom prst="rect">
            <a:avLst/>
          </a:prstGeom>
        </p:spPr>
        <p:txBody>
          <a:bodyPr lIns="0" tIns="0" rIns="0" bIns="0" rtlCol="0" anchor="t">
            <a:spAutoFit/>
          </a:bodyPr>
          <a:lstStyle/>
          <a:p>
            <a:pPr algn="l">
              <a:lnSpc>
                <a:spcPts val="2239"/>
              </a:lnSpc>
            </a:pPr>
            <a:r>
              <a:rPr lang="en-US" sz="1599">
                <a:solidFill>
                  <a:srgbClr val="FFFFFF">
                    <a:alpha val="74902"/>
                  </a:srgbClr>
                </a:solidFill>
                <a:latin typeface="Montserrat"/>
                <a:ea typeface="Montserrat"/>
                <a:cs typeface="Montserrat"/>
                <a:sym typeface="Montserrat"/>
              </a:rPr>
              <a:t>Understanding HB 227 - OHIO811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0" y="0"/>
            <a:ext cx="8417408" cy="10287000"/>
          </a:xfrm>
          <a:custGeom>
            <a:avLst/>
            <a:gdLst/>
            <a:ahLst/>
            <a:cxnLst/>
            <a:rect l="l" t="t" r="r" b="b"/>
            <a:pathLst>
              <a:path w="8417408" h="10287000">
                <a:moveTo>
                  <a:pt x="0" y="0"/>
                </a:moveTo>
                <a:lnTo>
                  <a:pt x="8417408" y="0"/>
                </a:lnTo>
                <a:lnTo>
                  <a:pt x="8417408" y="10287000"/>
                </a:lnTo>
                <a:lnTo>
                  <a:pt x="0" y="10287000"/>
                </a:lnTo>
                <a:lnTo>
                  <a:pt x="0" y="0"/>
                </a:lnTo>
                <a:close/>
              </a:path>
            </a:pathLst>
          </a:custGeom>
          <a:blipFill>
            <a:blip r:embed="rId2"/>
            <a:stretch>
              <a:fillRect l="-40415" r="-22532"/>
            </a:stretch>
          </a:blipFill>
        </p:spPr>
        <p:txBody>
          <a:bodyPr/>
          <a:lstStyle/>
          <a:p>
            <a:endParaRPr lang="en-US"/>
          </a:p>
        </p:txBody>
      </p:sp>
      <p:grpSp>
        <p:nvGrpSpPr>
          <p:cNvPr id="3" name="Group 3"/>
          <p:cNvGrpSpPr/>
          <p:nvPr/>
        </p:nvGrpSpPr>
        <p:grpSpPr>
          <a:xfrm>
            <a:off x="0" y="-6366"/>
            <a:ext cx="8417408" cy="10293366"/>
            <a:chOff x="0" y="0"/>
            <a:chExt cx="2216930" cy="2711010"/>
          </a:xfrm>
        </p:grpSpPr>
        <p:sp>
          <p:nvSpPr>
            <p:cNvPr id="4" name="Freeform 4"/>
            <p:cNvSpPr/>
            <p:nvPr/>
          </p:nvSpPr>
          <p:spPr>
            <a:xfrm>
              <a:off x="0" y="0"/>
              <a:ext cx="2216931" cy="2711010"/>
            </a:xfrm>
            <a:custGeom>
              <a:avLst/>
              <a:gdLst/>
              <a:ahLst/>
              <a:cxnLst/>
              <a:rect l="l" t="t" r="r" b="b"/>
              <a:pathLst>
                <a:path w="2216931" h="2711010">
                  <a:moveTo>
                    <a:pt x="0" y="0"/>
                  </a:moveTo>
                  <a:lnTo>
                    <a:pt x="2216931" y="0"/>
                  </a:lnTo>
                  <a:lnTo>
                    <a:pt x="2216931" y="2711010"/>
                  </a:lnTo>
                  <a:lnTo>
                    <a:pt x="0" y="2711010"/>
                  </a:lnTo>
                  <a:close/>
                </a:path>
              </a:pathLst>
            </a:custGeom>
            <a:solidFill>
              <a:srgbClr val="004890">
                <a:alpha val="80000"/>
              </a:srgbClr>
            </a:solidFill>
          </p:spPr>
          <p:txBody>
            <a:bodyPr/>
            <a:lstStyle/>
            <a:p>
              <a:endParaRPr lang="en-US"/>
            </a:p>
          </p:txBody>
        </p:sp>
        <p:sp>
          <p:nvSpPr>
            <p:cNvPr id="5" name="TextBox 5"/>
            <p:cNvSpPr txBox="1"/>
            <p:nvPr/>
          </p:nvSpPr>
          <p:spPr>
            <a:xfrm>
              <a:off x="0" y="-47625"/>
              <a:ext cx="2216930" cy="2758635"/>
            </a:xfrm>
            <a:prstGeom prst="rect">
              <a:avLst/>
            </a:prstGeom>
          </p:spPr>
          <p:txBody>
            <a:bodyPr lIns="50800" tIns="50800" rIns="50800" bIns="50800" rtlCol="0" anchor="ctr"/>
            <a:lstStyle/>
            <a:p>
              <a:pPr algn="ctr">
                <a:lnSpc>
                  <a:spcPts val="3591"/>
                </a:lnSpc>
              </a:pPr>
              <a:endParaRPr/>
            </a:p>
          </p:txBody>
        </p:sp>
      </p:grpSp>
      <p:grpSp>
        <p:nvGrpSpPr>
          <p:cNvPr id="6" name="Group 6"/>
          <p:cNvGrpSpPr/>
          <p:nvPr/>
        </p:nvGrpSpPr>
        <p:grpSpPr>
          <a:xfrm>
            <a:off x="1028700" y="4499643"/>
            <a:ext cx="6122360" cy="4088786"/>
            <a:chOff x="0" y="0"/>
            <a:chExt cx="1198079" cy="800131"/>
          </a:xfrm>
        </p:grpSpPr>
        <p:sp>
          <p:nvSpPr>
            <p:cNvPr id="7" name="Freeform 7"/>
            <p:cNvSpPr/>
            <p:nvPr/>
          </p:nvSpPr>
          <p:spPr>
            <a:xfrm>
              <a:off x="0" y="0"/>
              <a:ext cx="1198079" cy="800131"/>
            </a:xfrm>
            <a:custGeom>
              <a:avLst/>
              <a:gdLst/>
              <a:ahLst/>
              <a:cxnLst/>
              <a:rect l="l" t="t" r="r" b="b"/>
              <a:pathLst>
                <a:path w="1198079" h="800131">
                  <a:moveTo>
                    <a:pt x="0" y="0"/>
                  </a:moveTo>
                  <a:lnTo>
                    <a:pt x="1198079" y="0"/>
                  </a:lnTo>
                  <a:lnTo>
                    <a:pt x="1198079" y="800131"/>
                  </a:lnTo>
                  <a:lnTo>
                    <a:pt x="0" y="800131"/>
                  </a:lnTo>
                  <a:close/>
                </a:path>
              </a:pathLst>
            </a:custGeom>
            <a:blipFill>
              <a:blip r:embed="rId3"/>
              <a:stretch>
                <a:fillRect t="-304" r="-695" b="-304"/>
              </a:stretch>
            </a:blipFill>
          </p:spPr>
          <p:txBody>
            <a:bodyPr/>
            <a:lstStyle/>
            <a:p>
              <a:endParaRPr lang="en-US"/>
            </a:p>
          </p:txBody>
        </p:sp>
      </p:grpSp>
      <p:grpSp>
        <p:nvGrpSpPr>
          <p:cNvPr id="8" name="Group 8"/>
          <p:cNvGrpSpPr/>
          <p:nvPr/>
        </p:nvGrpSpPr>
        <p:grpSpPr>
          <a:xfrm>
            <a:off x="1038074" y="792856"/>
            <a:ext cx="2742054" cy="471687"/>
            <a:chOff x="0" y="0"/>
            <a:chExt cx="3656072" cy="628916"/>
          </a:xfrm>
        </p:grpSpPr>
        <p:grpSp>
          <p:nvGrpSpPr>
            <p:cNvPr id="9" name="Group 9"/>
            <p:cNvGrpSpPr/>
            <p:nvPr/>
          </p:nvGrpSpPr>
          <p:grpSpPr>
            <a:xfrm>
              <a:off x="0" y="0"/>
              <a:ext cx="3656072" cy="628916"/>
              <a:chOff x="0" y="0"/>
              <a:chExt cx="830710" cy="142898"/>
            </a:xfrm>
          </p:grpSpPr>
          <p:sp>
            <p:nvSpPr>
              <p:cNvPr id="10" name="Freeform 10"/>
              <p:cNvSpPr/>
              <p:nvPr/>
            </p:nvSpPr>
            <p:spPr>
              <a:xfrm>
                <a:off x="0" y="0"/>
                <a:ext cx="830710" cy="142898"/>
              </a:xfrm>
              <a:custGeom>
                <a:avLst/>
                <a:gdLst/>
                <a:ahLst/>
                <a:cxnLst/>
                <a:rect l="l" t="t" r="r" b="b"/>
                <a:pathLst>
                  <a:path w="830710" h="142898">
                    <a:moveTo>
                      <a:pt x="0" y="0"/>
                    </a:moveTo>
                    <a:lnTo>
                      <a:pt x="830710" y="0"/>
                    </a:lnTo>
                    <a:lnTo>
                      <a:pt x="830710" y="142898"/>
                    </a:lnTo>
                    <a:lnTo>
                      <a:pt x="0" y="142898"/>
                    </a:lnTo>
                    <a:close/>
                  </a:path>
                </a:pathLst>
              </a:custGeom>
              <a:solidFill>
                <a:srgbClr val="FFFFFF"/>
              </a:solidFill>
            </p:spPr>
            <p:txBody>
              <a:bodyPr/>
              <a:lstStyle/>
              <a:p>
                <a:endParaRPr lang="en-US"/>
              </a:p>
            </p:txBody>
          </p:sp>
          <p:sp>
            <p:nvSpPr>
              <p:cNvPr id="11" name="TextBox 11"/>
              <p:cNvSpPr txBox="1"/>
              <p:nvPr/>
            </p:nvSpPr>
            <p:spPr>
              <a:xfrm>
                <a:off x="0" y="-47625"/>
                <a:ext cx="830710" cy="190523"/>
              </a:xfrm>
              <a:prstGeom prst="rect">
                <a:avLst/>
              </a:prstGeom>
            </p:spPr>
            <p:txBody>
              <a:bodyPr lIns="50800" tIns="50800" rIns="50800" bIns="50800" rtlCol="0" anchor="ctr"/>
              <a:lstStyle/>
              <a:p>
                <a:pPr algn="ctr">
                  <a:lnSpc>
                    <a:spcPts val="3591"/>
                  </a:lnSpc>
                </a:pPr>
                <a:endParaRPr/>
              </a:p>
            </p:txBody>
          </p:sp>
        </p:grpSp>
        <p:sp>
          <p:nvSpPr>
            <p:cNvPr id="12" name="TextBox 12"/>
            <p:cNvSpPr txBox="1"/>
            <p:nvPr/>
          </p:nvSpPr>
          <p:spPr>
            <a:xfrm>
              <a:off x="239875" y="21164"/>
              <a:ext cx="3176322" cy="525145"/>
            </a:xfrm>
            <a:prstGeom prst="rect">
              <a:avLst/>
            </a:prstGeom>
          </p:spPr>
          <p:txBody>
            <a:bodyPr lIns="0" tIns="0" rIns="0" bIns="0" rtlCol="0" anchor="t">
              <a:spAutoFit/>
            </a:bodyPr>
            <a:lstStyle/>
            <a:p>
              <a:pPr algn="l">
                <a:lnSpc>
                  <a:spcPts val="3359"/>
                </a:lnSpc>
              </a:pPr>
              <a:r>
                <a:rPr lang="en-US" sz="2399">
                  <a:solidFill>
                    <a:srgbClr val="004890"/>
                  </a:solidFill>
                  <a:latin typeface="Lato"/>
                  <a:ea typeface="Lato"/>
                  <a:cs typeface="Lato"/>
                  <a:sym typeface="Lato"/>
                </a:rPr>
                <a:t>ORC 3781.25 (F)</a:t>
              </a:r>
            </a:p>
          </p:txBody>
        </p:sp>
      </p:grpSp>
      <p:sp>
        <p:nvSpPr>
          <p:cNvPr id="13" name="TextBox 13"/>
          <p:cNvSpPr txBox="1"/>
          <p:nvPr/>
        </p:nvSpPr>
        <p:spPr>
          <a:xfrm>
            <a:off x="1028700" y="1405012"/>
            <a:ext cx="6146991" cy="1824355"/>
          </a:xfrm>
          <a:prstGeom prst="rect">
            <a:avLst/>
          </a:prstGeom>
        </p:spPr>
        <p:txBody>
          <a:bodyPr lIns="0" tIns="0" rIns="0" bIns="0" rtlCol="0" anchor="t">
            <a:spAutoFit/>
          </a:bodyPr>
          <a:lstStyle/>
          <a:p>
            <a:pPr algn="l">
              <a:lnSpc>
                <a:spcPts val="7280"/>
              </a:lnSpc>
            </a:pPr>
            <a:r>
              <a:rPr lang="en-US" sz="5600" b="1">
                <a:solidFill>
                  <a:srgbClr val="FFFFFF"/>
                </a:solidFill>
                <a:latin typeface="Montserrat Bold"/>
                <a:ea typeface="Montserrat Bold"/>
                <a:cs typeface="Montserrat Bold"/>
                <a:sym typeface="Montserrat Bold"/>
              </a:rPr>
              <a:t>Definition of  Working Days</a:t>
            </a:r>
          </a:p>
        </p:txBody>
      </p:sp>
      <p:grpSp>
        <p:nvGrpSpPr>
          <p:cNvPr id="14" name="Group 14"/>
          <p:cNvGrpSpPr/>
          <p:nvPr/>
        </p:nvGrpSpPr>
        <p:grpSpPr>
          <a:xfrm>
            <a:off x="9144000" y="1028700"/>
            <a:ext cx="8115300" cy="2237228"/>
            <a:chOff x="0" y="0"/>
            <a:chExt cx="2137363" cy="589229"/>
          </a:xfrm>
        </p:grpSpPr>
        <p:sp>
          <p:nvSpPr>
            <p:cNvPr id="15" name="Freeform 15"/>
            <p:cNvSpPr/>
            <p:nvPr/>
          </p:nvSpPr>
          <p:spPr>
            <a:xfrm>
              <a:off x="0" y="0"/>
              <a:ext cx="2137363" cy="589229"/>
            </a:xfrm>
            <a:custGeom>
              <a:avLst/>
              <a:gdLst/>
              <a:ahLst/>
              <a:cxnLst/>
              <a:rect l="l" t="t" r="r" b="b"/>
              <a:pathLst>
                <a:path w="2137363" h="589229">
                  <a:moveTo>
                    <a:pt x="0" y="0"/>
                  </a:moveTo>
                  <a:lnTo>
                    <a:pt x="2137363" y="0"/>
                  </a:lnTo>
                  <a:lnTo>
                    <a:pt x="2137363" y="589229"/>
                  </a:lnTo>
                  <a:lnTo>
                    <a:pt x="0" y="589229"/>
                  </a:lnTo>
                  <a:close/>
                </a:path>
              </a:pathLst>
            </a:custGeom>
            <a:solidFill>
              <a:srgbClr val="E8E8E8"/>
            </a:solidFill>
          </p:spPr>
          <p:txBody>
            <a:bodyPr/>
            <a:lstStyle/>
            <a:p>
              <a:endParaRPr lang="en-US"/>
            </a:p>
          </p:txBody>
        </p:sp>
        <p:sp>
          <p:nvSpPr>
            <p:cNvPr id="16" name="TextBox 16"/>
            <p:cNvSpPr txBox="1"/>
            <p:nvPr/>
          </p:nvSpPr>
          <p:spPr>
            <a:xfrm>
              <a:off x="0" y="-47625"/>
              <a:ext cx="2137363" cy="636854"/>
            </a:xfrm>
            <a:prstGeom prst="rect">
              <a:avLst/>
            </a:prstGeom>
          </p:spPr>
          <p:txBody>
            <a:bodyPr lIns="50800" tIns="50800" rIns="50800" bIns="50800" rtlCol="0" anchor="ctr"/>
            <a:lstStyle/>
            <a:p>
              <a:pPr algn="ctr">
                <a:lnSpc>
                  <a:spcPts val="3591"/>
                </a:lnSpc>
              </a:pPr>
              <a:endParaRPr/>
            </a:p>
          </p:txBody>
        </p:sp>
      </p:grpSp>
      <p:sp>
        <p:nvSpPr>
          <p:cNvPr id="17" name="TextBox 17"/>
          <p:cNvSpPr txBox="1"/>
          <p:nvPr/>
        </p:nvSpPr>
        <p:spPr>
          <a:xfrm>
            <a:off x="9699674" y="1291969"/>
            <a:ext cx="7003951" cy="1663065"/>
          </a:xfrm>
          <a:prstGeom prst="rect">
            <a:avLst/>
          </a:prstGeom>
        </p:spPr>
        <p:txBody>
          <a:bodyPr lIns="0" tIns="0" rIns="0" bIns="0" rtlCol="0" anchor="t">
            <a:spAutoFit/>
          </a:bodyPr>
          <a:lstStyle/>
          <a:p>
            <a:pPr algn="l">
              <a:lnSpc>
                <a:spcPts val="3359"/>
              </a:lnSpc>
            </a:pPr>
            <a:r>
              <a:rPr lang="en-US" sz="2400" dirty="0">
                <a:solidFill>
                  <a:srgbClr val="000000"/>
                </a:solidFill>
                <a:latin typeface="Lato"/>
                <a:ea typeface="Lato"/>
                <a:cs typeface="Lato"/>
                <a:sym typeface="Lato"/>
              </a:rPr>
              <a:t>The updated definition establishes that a </a:t>
            </a:r>
            <a:r>
              <a:rPr lang="en-US" sz="2400" b="1" dirty="0">
                <a:solidFill>
                  <a:srgbClr val="000000"/>
                </a:solidFill>
                <a:latin typeface="Lato Bold"/>
                <a:ea typeface="Lato Bold"/>
                <a:cs typeface="Lato Bold"/>
                <a:sym typeface="Lato Bold"/>
              </a:rPr>
              <a:t>working day begins at 12:00am and ends at 11:59pm</a:t>
            </a:r>
            <a:r>
              <a:rPr lang="en-US" sz="2400" dirty="0">
                <a:solidFill>
                  <a:srgbClr val="000000"/>
                </a:solidFill>
                <a:latin typeface="Lato"/>
                <a:ea typeface="Lato"/>
                <a:cs typeface="Lato"/>
                <a:sym typeface="Lato"/>
              </a:rPr>
              <a:t> and excludes weekends and legal holidays, as </a:t>
            </a:r>
          </a:p>
          <a:p>
            <a:pPr algn="l">
              <a:lnSpc>
                <a:spcPts val="3359"/>
              </a:lnSpc>
            </a:pPr>
            <a:r>
              <a:rPr lang="en-US" sz="2400" dirty="0">
                <a:solidFill>
                  <a:srgbClr val="000000"/>
                </a:solidFill>
                <a:latin typeface="Lato"/>
                <a:ea typeface="Lato"/>
                <a:cs typeface="Lato"/>
                <a:sym typeface="Lato"/>
              </a:rPr>
              <a:t>defined in ORC 1.14</a:t>
            </a:r>
          </a:p>
        </p:txBody>
      </p:sp>
      <p:sp>
        <p:nvSpPr>
          <p:cNvPr id="18" name="Freeform 18"/>
          <p:cNvSpPr/>
          <p:nvPr/>
        </p:nvSpPr>
        <p:spPr>
          <a:xfrm>
            <a:off x="15935475" y="2341002"/>
            <a:ext cx="1536301" cy="1434521"/>
          </a:xfrm>
          <a:custGeom>
            <a:avLst/>
            <a:gdLst/>
            <a:ahLst/>
            <a:cxnLst/>
            <a:rect l="l" t="t" r="r" b="b"/>
            <a:pathLst>
              <a:path w="1536301" h="1434521">
                <a:moveTo>
                  <a:pt x="0" y="0"/>
                </a:moveTo>
                <a:lnTo>
                  <a:pt x="1536301" y="0"/>
                </a:lnTo>
                <a:lnTo>
                  <a:pt x="1536301" y="1434522"/>
                </a:lnTo>
                <a:lnTo>
                  <a:pt x="0" y="14345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TextBox 19"/>
          <p:cNvSpPr txBox="1"/>
          <p:nvPr/>
        </p:nvSpPr>
        <p:spPr>
          <a:xfrm>
            <a:off x="9270008" y="4034790"/>
            <a:ext cx="7659425" cy="1108710"/>
          </a:xfrm>
          <a:prstGeom prst="rect">
            <a:avLst/>
          </a:prstGeom>
        </p:spPr>
        <p:txBody>
          <a:bodyPr lIns="0" tIns="0" rIns="0" bIns="0" rtlCol="0" anchor="t">
            <a:spAutoFit/>
          </a:bodyPr>
          <a:lstStyle/>
          <a:p>
            <a:pPr algn="l">
              <a:lnSpc>
                <a:spcPts val="2940"/>
              </a:lnSpc>
            </a:pPr>
            <a:r>
              <a:rPr lang="en-US" sz="2100" dirty="0">
                <a:solidFill>
                  <a:srgbClr val="000000"/>
                </a:solidFill>
                <a:latin typeface="Lato"/>
                <a:ea typeface="Lato"/>
                <a:cs typeface="Lato"/>
                <a:sym typeface="Lato"/>
              </a:rPr>
              <a:t>This change supports the shift from 48 hours to two working days (not including the day of the notification) by clearly defining when those two working days begin and end.</a:t>
            </a:r>
          </a:p>
        </p:txBody>
      </p:sp>
      <p:sp>
        <p:nvSpPr>
          <p:cNvPr id="20" name="TextBox 20"/>
          <p:cNvSpPr txBox="1"/>
          <p:nvPr/>
        </p:nvSpPr>
        <p:spPr>
          <a:xfrm>
            <a:off x="9280419" y="5811380"/>
            <a:ext cx="5551218" cy="490855"/>
          </a:xfrm>
          <a:prstGeom prst="rect">
            <a:avLst/>
          </a:prstGeom>
        </p:spPr>
        <p:txBody>
          <a:bodyPr lIns="0" tIns="0" rIns="0" bIns="0" rtlCol="0" anchor="t">
            <a:spAutoFit/>
          </a:bodyPr>
          <a:lstStyle/>
          <a:p>
            <a:pPr algn="l">
              <a:lnSpc>
                <a:spcPts val="3919"/>
              </a:lnSpc>
            </a:pPr>
            <a:r>
              <a:rPr lang="en-US" sz="2799" b="1">
                <a:solidFill>
                  <a:srgbClr val="000000"/>
                </a:solidFill>
                <a:latin typeface="Lato Bold"/>
                <a:ea typeface="Lato Bold"/>
                <a:cs typeface="Lato Bold"/>
                <a:sym typeface="Lato Bold"/>
              </a:rPr>
              <a:t>The Result:</a:t>
            </a:r>
          </a:p>
        </p:txBody>
      </p:sp>
      <p:sp>
        <p:nvSpPr>
          <p:cNvPr id="21" name="TextBox 21"/>
          <p:cNvSpPr txBox="1"/>
          <p:nvPr/>
        </p:nvSpPr>
        <p:spPr>
          <a:xfrm>
            <a:off x="9280419" y="6466162"/>
            <a:ext cx="7978881" cy="323850"/>
          </a:xfrm>
          <a:prstGeom prst="rect">
            <a:avLst/>
          </a:prstGeom>
        </p:spPr>
        <p:txBody>
          <a:bodyPr lIns="0" tIns="0" rIns="0" bIns="0" rtlCol="0" anchor="t">
            <a:spAutoFit/>
          </a:bodyPr>
          <a:lstStyle/>
          <a:p>
            <a:pPr marL="453390" lvl="1" indent="-226695" algn="l">
              <a:lnSpc>
                <a:spcPts val="2520"/>
              </a:lnSpc>
              <a:buFont typeface="Arial"/>
              <a:buChar char="•"/>
            </a:pPr>
            <a:r>
              <a:rPr lang="en-US" sz="2100">
                <a:solidFill>
                  <a:srgbClr val="000000"/>
                </a:solidFill>
                <a:latin typeface="Lato"/>
                <a:ea typeface="Lato"/>
                <a:cs typeface="Lato"/>
                <a:sym typeface="Lato"/>
              </a:rPr>
              <a:t>A consistent understanding of what qualifies as a “working day”</a:t>
            </a:r>
          </a:p>
        </p:txBody>
      </p:sp>
      <p:sp>
        <p:nvSpPr>
          <p:cNvPr id="22" name="TextBox 22"/>
          <p:cNvSpPr txBox="1"/>
          <p:nvPr/>
        </p:nvSpPr>
        <p:spPr>
          <a:xfrm>
            <a:off x="9280419" y="6936697"/>
            <a:ext cx="7978881" cy="323850"/>
          </a:xfrm>
          <a:prstGeom prst="rect">
            <a:avLst/>
          </a:prstGeom>
        </p:spPr>
        <p:txBody>
          <a:bodyPr lIns="0" tIns="0" rIns="0" bIns="0" rtlCol="0" anchor="t">
            <a:spAutoFit/>
          </a:bodyPr>
          <a:lstStyle/>
          <a:p>
            <a:pPr marL="453390" lvl="1" indent="-226695" algn="l">
              <a:lnSpc>
                <a:spcPts val="2520"/>
              </a:lnSpc>
              <a:buFont typeface="Arial"/>
              <a:buChar char="•"/>
            </a:pPr>
            <a:r>
              <a:rPr lang="en-US" sz="2100">
                <a:solidFill>
                  <a:srgbClr val="000000"/>
                </a:solidFill>
                <a:latin typeface="Lato"/>
                <a:ea typeface="Lato"/>
                <a:cs typeface="Lato"/>
                <a:sym typeface="Lato"/>
              </a:rPr>
              <a:t>Clearer communication across all stakeholders</a:t>
            </a:r>
          </a:p>
        </p:txBody>
      </p:sp>
      <p:sp>
        <p:nvSpPr>
          <p:cNvPr id="23" name="TextBox 23"/>
          <p:cNvSpPr txBox="1"/>
          <p:nvPr/>
        </p:nvSpPr>
        <p:spPr>
          <a:xfrm>
            <a:off x="9280419" y="7426282"/>
            <a:ext cx="7978881" cy="638175"/>
          </a:xfrm>
          <a:prstGeom prst="rect">
            <a:avLst/>
          </a:prstGeom>
        </p:spPr>
        <p:txBody>
          <a:bodyPr lIns="0" tIns="0" rIns="0" bIns="0" rtlCol="0" anchor="t">
            <a:spAutoFit/>
          </a:bodyPr>
          <a:lstStyle/>
          <a:p>
            <a:pPr marL="453390" lvl="1" indent="-226695" algn="l">
              <a:lnSpc>
                <a:spcPts val="2520"/>
              </a:lnSpc>
              <a:buFont typeface="Arial"/>
              <a:buChar char="•"/>
            </a:pPr>
            <a:r>
              <a:rPr lang="en-US" sz="2100">
                <a:solidFill>
                  <a:srgbClr val="000000"/>
                </a:solidFill>
                <a:latin typeface="Lato"/>
                <a:ea typeface="Lato"/>
                <a:cs typeface="Lato"/>
                <a:sym typeface="Lato"/>
              </a:rPr>
              <a:t>Greater clarity around the official start of the 2-day notification requirement</a:t>
            </a:r>
          </a:p>
        </p:txBody>
      </p:sp>
      <p:sp>
        <p:nvSpPr>
          <p:cNvPr id="24" name="Freeform 24"/>
          <p:cNvSpPr/>
          <p:nvPr/>
        </p:nvSpPr>
        <p:spPr>
          <a:xfrm>
            <a:off x="190609" y="9593351"/>
            <a:ext cx="723791" cy="504022"/>
          </a:xfrm>
          <a:custGeom>
            <a:avLst/>
            <a:gdLst/>
            <a:ahLst/>
            <a:cxnLst/>
            <a:rect l="l" t="t" r="r" b="b"/>
            <a:pathLst>
              <a:path w="723791" h="504022">
                <a:moveTo>
                  <a:pt x="0" y="0"/>
                </a:moveTo>
                <a:lnTo>
                  <a:pt x="723791" y="0"/>
                </a:lnTo>
                <a:lnTo>
                  <a:pt x="723791" y="504022"/>
                </a:lnTo>
                <a:lnTo>
                  <a:pt x="0" y="504022"/>
                </a:lnTo>
                <a:lnTo>
                  <a:pt x="0" y="0"/>
                </a:lnTo>
                <a:close/>
              </a:path>
            </a:pathLst>
          </a:custGeom>
          <a:blipFill>
            <a:blip r:embed="rId6">
              <a:alphaModFix amt="75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TextBox 25"/>
          <p:cNvSpPr txBox="1"/>
          <p:nvPr/>
        </p:nvSpPr>
        <p:spPr>
          <a:xfrm>
            <a:off x="1103941" y="9698995"/>
            <a:ext cx="3351758" cy="264160"/>
          </a:xfrm>
          <a:prstGeom prst="rect">
            <a:avLst/>
          </a:prstGeom>
        </p:spPr>
        <p:txBody>
          <a:bodyPr lIns="0" tIns="0" rIns="0" bIns="0" rtlCol="0" anchor="t">
            <a:spAutoFit/>
          </a:bodyPr>
          <a:lstStyle/>
          <a:p>
            <a:pPr algn="l">
              <a:lnSpc>
                <a:spcPts val="2239"/>
              </a:lnSpc>
            </a:pPr>
            <a:r>
              <a:rPr lang="en-US" sz="1599">
                <a:solidFill>
                  <a:srgbClr val="FFFFFF">
                    <a:alpha val="74902"/>
                  </a:srgbClr>
                </a:solidFill>
                <a:latin typeface="Montserrat"/>
                <a:ea typeface="Montserrat"/>
                <a:cs typeface="Montserrat"/>
                <a:sym typeface="Montserrat"/>
              </a:rPr>
              <a:t>Understanding HB 227 - OHIO811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grpSp>
        <p:nvGrpSpPr>
          <p:cNvPr id="2" name="Group 2"/>
          <p:cNvGrpSpPr/>
          <p:nvPr/>
        </p:nvGrpSpPr>
        <p:grpSpPr>
          <a:xfrm>
            <a:off x="1221623" y="2755973"/>
            <a:ext cx="14194062" cy="6688825"/>
            <a:chOff x="0" y="0"/>
            <a:chExt cx="3738354" cy="1761666"/>
          </a:xfrm>
        </p:grpSpPr>
        <p:sp>
          <p:nvSpPr>
            <p:cNvPr id="3" name="Freeform 3"/>
            <p:cNvSpPr/>
            <p:nvPr/>
          </p:nvSpPr>
          <p:spPr>
            <a:xfrm>
              <a:off x="0" y="0"/>
              <a:ext cx="3738354" cy="1761666"/>
            </a:xfrm>
            <a:custGeom>
              <a:avLst/>
              <a:gdLst/>
              <a:ahLst/>
              <a:cxnLst/>
              <a:rect l="l" t="t" r="r" b="b"/>
              <a:pathLst>
                <a:path w="3738354" h="1761666">
                  <a:moveTo>
                    <a:pt x="0" y="0"/>
                  </a:moveTo>
                  <a:lnTo>
                    <a:pt x="3738354" y="0"/>
                  </a:lnTo>
                  <a:lnTo>
                    <a:pt x="3738354" y="1761666"/>
                  </a:lnTo>
                  <a:lnTo>
                    <a:pt x="0" y="1761666"/>
                  </a:lnTo>
                  <a:close/>
                </a:path>
              </a:pathLst>
            </a:custGeom>
            <a:solidFill>
              <a:srgbClr val="125598"/>
            </a:solidFill>
          </p:spPr>
          <p:txBody>
            <a:bodyPr/>
            <a:lstStyle/>
            <a:p>
              <a:endParaRPr lang="en-US"/>
            </a:p>
          </p:txBody>
        </p:sp>
        <p:sp>
          <p:nvSpPr>
            <p:cNvPr id="4" name="TextBox 4"/>
            <p:cNvSpPr txBox="1"/>
            <p:nvPr/>
          </p:nvSpPr>
          <p:spPr>
            <a:xfrm>
              <a:off x="0" y="-47625"/>
              <a:ext cx="3738354" cy="1809291"/>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810701" y="555182"/>
            <a:ext cx="2597376" cy="471687"/>
            <a:chOff x="0" y="0"/>
            <a:chExt cx="3463168" cy="628916"/>
          </a:xfrm>
        </p:grpSpPr>
        <p:grpSp>
          <p:nvGrpSpPr>
            <p:cNvPr id="6" name="Group 6"/>
            <p:cNvGrpSpPr/>
            <p:nvPr/>
          </p:nvGrpSpPr>
          <p:grpSpPr>
            <a:xfrm>
              <a:off x="0" y="0"/>
              <a:ext cx="3463168" cy="628916"/>
              <a:chOff x="0" y="0"/>
              <a:chExt cx="786879" cy="142898"/>
            </a:xfrm>
          </p:grpSpPr>
          <p:sp>
            <p:nvSpPr>
              <p:cNvPr id="7" name="Freeform 7"/>
              <p:cNvSpPr/>
              <p:nvPr/>
            </p:nvSpPr>
            <p:spPr>
              <a:xfrm>
                <a:off x="0" y="0"/>
                <a:ext cx="786879" cy="142898"/>
              </a:xfrm>
              <a:custGeom>
                <a:avLst/>
                <a:gdLst/>
                <a:ahLst/>
                <a:cxnLst/>
                <a:rect l="l" t="t" r="r" b="b"/>
                <a:pathLst>
                  <a:path w="786879" h="142898">
                    <a:moveTo>
                      <a:pt x="0" y="0"/>
                    </a:moveTo>
                    <a:lnTo>
                      <a:pt x="786879" y="0"/>
                    </a:lnTo>
                    <a:lnTo>
                      <a:pt x="786879" y="142898"/>
                    </a:lnTo>
                    <a:lnTo>
                      <a:pt x="0" y="142898"/>
                    </a:lnTo>
                    <a:close/>
                  </a:path>
                </a:pathLst>
              </a:custGeom>
              <a:solidFill>
                <a:srgbClr val="004890"/>
              </a:solidFill>
            </p:spPr>
            <p:txBody>
              <a:bodyPr/>
              <a:lstStyle/>
              <a:p>
                <a:endParaRPr lang="en-US"/>
              </a:p>
            </p:txBody>
          </p:sp>
          <p:sp>
            <p:nvSpPr>
              <p:cNvPr id="8" name="TextBox 8"/>
              <p:cNvSpPr txBox="1"/>
              <p:nvPr/>
            </p:nvSpPr>
            <p:spPr>
              <a:xfrm>
                <a:off x="0" y="-47625"/>
                <a:ext cx="786879" cy="190523"/>
              </a:xfrm>
              <a:prstGeom prst="rect">
                <a:avLst/>
              </a:prstGeom>
            </p:spPr>
            <p:txBody>
              <a:bodyPr lIns="50800" tIns="50800" rIns="50800" bIns="50800" rtlCol="0" anchor="ctr"/>
              <a:lstStyle/>
              <a:p>
                <a:pPr algn="ctr">
                  <a:lnSpc>
                    <a:spcPts val="3591"/>
                  </a:lnSpc>
                </a:pPr>
                <a:endParaRPr/>
              </a:p>
            </p:txBody>
          </p:sp>
        </p:grpSp>
        <p:sp>
          <p:nvSpPr>
            <p:cNvPr id="9" name="TextBox 9"/>
            <p:cNvSpPr txBox="1"/>
            <p:nvPr/>
          </p:nvSpPr>
          <p:spPr>
            <a:xfrm>
              <a:off x="227219" y="21164"/>
              <a:ext cx="3008731" cy="525145"/>
            </a:xfrm>
            <a:prstGeom prst="rect">
              <a:avLst/>
            </a:prstGeom>
          </p:spPr>
          <p:txBody>
            <a:bodyPr lIns="0" tIns="0" rIns="0" bIns="0" rtlCol="0" anchor="t">
              <a:spAutoFit/>
            </a:bodyPr>
            <a:lstStyle/>
            <a:p>
              <a:pPr algn="l">
                <a:lnSpc>
                  <a:spcPts val="3359"/>
                </a:lnSpc>
              </a:pPr>
              <a:r>
                <a:rPr lang="en-US" sz="2399">
                  <a:solidFill>
                    <a:srgbClr val="FFFFFF"/>
                  </a:solidFill>
                  <a:latin typeface="Lato"/>
                  <a:ea typeface="Lato"/>
                  <a:cs typeface="Lato"/>
                  <a:sym typeface="Lato"/>
                </a:rPr>
                <a:t>ORC 3781.25 (I)</a:t>
              </a:r>
            </a:p>
          </p:txBody>
        </p:sp>
      </p:grpSp>
      <p:grpSp>
        <p:nvGrpSpPr>
          <p:cNvPr id="10" name="Group 10"/>
          <p:cNvGrpSpPr/>
          <p:nvPr/>
        </p:nvGrpSpPr>
        <p:grpSpPr>
          <a:xfrm>
            <a:off x="14894636" y="2775195"/>
            <a:ext cx="2675008" cy="2675008"/>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l="-36633" r="-13230"/>
              </a:stretch>
            </a:blipFill>
          </p:spPr>
          <p:txBody>
            <a:bodyPr/>
            <a:lstStyle/>
            <a:p>
              <a:endParaRPr lang="en-US"/>
            </a:p>
          </p:txBody>
        </p:sp>
      </p:grpSp>
      <p:grpSp>
        <p:nvGrpSpPr>
          <p:cNvPr id="12" name="Group 12"/>
          <p:cNvGrpSpPr/>
          <p:nvPr/>
        </p:nvGrpSpPr>
        <p:grpSpPr>
          <a:xfrm>
            <a:off x="11853385" y="2626777"/>
            <a:ext cx="2675008" cy="2675008"/>
            <a:chOff x="0" y="0"/>
            <a:chExt cx="812800" cy="812800"/>
          </a:xfrm>
        </p:grpSpPr>
        <p:sp>
          <p:nvSpPr>
            <p:cNvPr id="13" name="Freeform 1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t="-24931" b="-24931"/>
              </a:stretch>
            </a:blipFill>
          </p:spPr>
          <p:txBody>
            <a:bodyPr/>
            <a:lstStyle/>
            <a:p>
              <a:endParaRPr lang="en-US"/>
            </a:p>
          </p:txBody>
        </p:sp>
      </p:grpSp>
      <p:grpSp>
        <p:nvGrpSpPr>
          <p:cNvPr id="14" name="Group 14"/>
          <p:cNvGrpSpPr/>
          <p:nvPr/>
        </p:nvGrpSpPr>
        <p:grpSpPr>
          <a:xfrm>
            <a:off x="15302476" y="5737642"/>
            <a:ext cx="2675008" cy="2675008"/>
            <a:chOff x="0" y="0"/>
            <a:chExt cx="812800" cy="812800"/>
          </a:xfrm>
        </p:grpSpPr>
        <p:sp>
          <p:nvSpPr>
            <p:cNvPr id="15" name="Freeform 1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4"/>
              <a:stretch>
                <a:fillRect l="-20153" r="-20153"/>
              </a:stretch>
            </a:blipFill>
          </p:spPr>
          <p:txBody>
            <a:bodyPr/>
            <a:lstStyle/>
            <a:p>
              <a:endParaRPr lang="en-US"/>
            </a:p>
          </p:txBody>
        </p:sp>
      </p:grpSp>
      <p:grpSp>
        <p:nvGrpSpPr>
          <p:cNvPr id="16" name="Group 16"/>
          <p:cNvGrpSpPr/>
          <p:nvPr/>
        </p:nvGrpSpPr>
        <p:grpSpPr>
          <a:xfrm>
            <a:off x="12315115" y="5666274"/>
            <a:ext cx="2675008" cy="2117725"/>
            <a:chOff x="0" y="0"/>
            <a:chExt cx="812800" cy="643470"/>
          </a:xfrm>
        </p:grpSpPr>
        <p:sp>
          <p:nvSpPr>
            <p:cNvPr id="17" name="Freeform 17"/>
            <p:cNvSpPr/>
            <p:nvPr/>
          </p:nvSpPr>
          <p:spPr>
            <a:xfrm>
              <a:off x="0" y="0"/>
              <a:ext cx="812800" cy="643470"/>
            </a:xfrm>
            <a:custGeom>
              <a:avLst/>
              <a:gdLst/>
              <a:ahLst/>
              <a:cxnLst/>
              <a:rect l="l" t="t" r="r" b="b"/>
              <a:pathLst>
                <a:path w="812800" h="643470">
                  <a:moveTo>
                    <a:pt x="0" y="0"/>
                  </a:moveTo>
                  <a:lnTo>
                    <a:pt x="812800" y="0"/>
                  </a:lnTo>
                  <a:lnTo>
                    <a:pt x="812800" y="643470"/>
                  </a:lnTo>
                  <a:lnTo>
                    <a:pt x="0" y="643470"/>
                  </a:lnTo>
                  <a:close/>
                </a:path>
              </a:pathLst>
            </a:custGeom>
            <a:blipFill>
              <a:blip r:embed="rId5"/>
              <a:stretch>
                <a:fillRect l="-9301" r="-9301"/>
              </a:stretch>
            </a:blipFill>
          </p:spPr>
          <p:txBody>
            <a:bodyPr/>
            <a:lstStyle/>
            <a:p>
              <a:endParaRPr lang="en-US"/>
            </a:p>
          </p:txBody>
        </p:sp>
      </p:grpSp>
      <p:grpSp>
        <p:nvGrpSpPr>
          <p:cNvPr id="18" name="Group 18"/>
          <p:cNvGrpSpPr/>
          <p:nvPr/>
        </p:nvGrpSpPr>
        <p:grpSpPr>
          <a:xfrm>
            <a:off x="8338270" y="7193449"/>
            <a:ext cx="3895725" cy="619125"/>
            <a:chOff x="0" y="0"/>
            <a:chExt cx="1026035" cy="163062"/>
          </a:xfrm>
        </p:grpSpPr>
        <p:sp>
          <p:nvSpPr>
            <p:cNvPr id="19" name="Freeform 19"/>
            <p:cNvSpPr/>
            <p:nvPr/>
          </p:nvSpPr>
          <p:spPr>
            <a:xfrm>
              <a:off x="0" y="0"/>
              <a:ext cx="1026035" cy="163062"/>
            </a:xfrm>
            <a:custGeom>
              <a:avLst/>
              <a:gdLst/>
              <a:ahLst/>
              <a:cxnLst/>
              <a:rect l="l" t="t" r="r" b="b"/>
              <a:pathLst>
                <a:path w="1026035" h="163062">
                  <a:moveTo>
                    <a:pt x="11924" y="0"/>
                  </a:moveTo>
                  <a:lnTo>
                    <a:pt x="1014111" y="0"/>
                  </a:lnTo>
                  <a:cubicBezTo>
                    <a:pt x="1020696" y="0"/>
                    <a:pt x="1026035" y="5338"/>
                    <a:pt x="1026035" y="11924"/>
                  </a:cubicBezTo>
                  <a:lnTo>
                    <a:pt x="1026035" y="151138"/>
                  </a:lnTo>
                  <a:cubicBezTo>
                    <a:pt x="1026035" y="157723"/>
                    <a:pt x="1020696" y="163062"/>
                    <a:pt x="1014111" y="163062"/>
                  </a:cubicBezTo>
                  <a:lnTo>
                    <a:pt x="11924" y="163062"/>
                  </a:lnTo>
                  <a:cubicBezTo>
                    <a:pt x="5338" y="163062"/>
                    <a:pt x="0" y="157723"/>
                    <a:pt x="0" y="151138"/>
                  </a:cubicBezTo>
                  <a:lnTo>
                    <a:pt x="0" y="11924"/>
                  </a:lnTo>
                  <a:cubicBezTo>
                    <a:pt x="0" y="5338"/>
                    <a:pt x="5338" y="0"/>
                    <a:pt x="11924" y="0"/>
                  </a:cubicBezTo>
                  <a:close/>
                </a:path>
              </a:pathLst>
            </a:custGeom>
            <a:solidFill>
              <a:srgbClr val="F9F9F9"/>
            </a:solidFill>
            <a:ln w="19050" cap="sq">
              <a:solidFill>
                <a:srgbClr val="FFC900"/>
              </a:solidFill>
              <a:prstDash val="solid"/>
              <a:miter/>
            </a:ln>
          </p:spPr>
          <p:txBody>
            <a:bodyPr/>
            <a:lstStyle/>
            <a:p>
              <a:endParaRPr lang="en-US"/>
            </a:p>
          </p:txBody>
        </p:sp>
        <p:sp>
          <p:nvSpPr>
            <p:cNvPr id="20" name="TextBox 20"/>
            <p:cNvSpPr txBox="1"/>
            <p:nvPr/>
          </p:nvSpPr>
          <p:spPr>
            <a:xfrm>
              <a:off x="0" y="-47625"/>
              <a:ext cx="1026035" cy="210687"/>
            </a:xfrm>
            <a:prstGeom prst="rect">
              <a:avLst/>
            </a:prstGeom>
          </p:spPr>
          <p:txBody>
            <a:bodyPr lIns="50800" tIns="50800" rIns="50800" bIns="50800" rtlCol="0" anchor="ctr"/>
            <a:lstStyle/>
            <a:p>
              <a:pPr algn="ctr">
                <a:lnSpc>
                  <a:spcPts val="3591"/>
                </a:lnSpc>
              </a:pPr>
              <a:endParaRPr/>
            </a:p>
          </p:txBody>
        </p:sp>
      </p:grpSp>
      <p:graphicFrame>
        <p:nvGraphicFramePr>
          <p:cNvPr id="21" name="Table 21"/>
          <p:cNvGraphicFramePr>
            <a:graphicFrameLocks noGrp="1"/>
          </p:cNvGraphicFramePr>
          <p:nvPr/>
        </p:nvGraphicFramePr>
        <p:xfrm>
          <a:off x="2218859" y="3873034"/>
          <a:ext cx="6542737" cy="1304924"/>
        </p:xfrm>
        <a:graphic>
          <a:graphicData uri="http://schemas.openxmlformats.org/drawingml/2006/table">
            <a:tbl>
              <a:tblPr/>
              <a:tblGrid>
                <a:gridCol w="5237433">
                  <a:extLst>
                    <a:ext uri="{9D8B030D-6E8A-4147-A177-3AD203B41FA5}">
                      <a16:colId xmlns:a16="http://schemas.microsoft.com/office/drawing/2014/main" val="20000"/>
                    </a:ext>
                  </a:extLst>
                </a:gridCol>
                <a:gridCol w="1305304">
                  <a:extLst>
                    <a:ext uri="{9D8B030D-6E8A-4147-A177-3AD203B41FA5}">
                      <a16:colId xmlns:a16="http://schemas.microsoft.com/office/drawing/2014/main" val="20001"/>
                    </a:ext>
                  </a:extLst>
                </a:gridCol>
              </a:tblGrid>
              <a:tr h="326231">
                <a:tc>
                  <a:txBody>
                    <a:bodyPr/>
                    <a:lstStyle/>
                    <a:p>
                      <a:pPr algn="l">
                        <a:lnSpc>
                          <a:spcPts val="2100"/>
                        </a:lnSpc>
                        <a:defRPr/>
                      </a:pPr>
                      <a:r>
                        <a:rPr lang="en-US" sz="1500">
                          <a:solidFill>
                            <a:srgbClr val="FFFFFF"/>
                          </a:solidFill>
                          <a:latin typeface="Lato"/>
                          <a:ea typeface="Lato"/>
                          <a:cs typeface="Lato"/>
                          <a:sym typeface="Lato"/>
                        </a:rPr>
                        <a:t>   Interstate routes</a:t>
                      </a:r>
                      <a:endParaRPr lang="en-US" sz="1100"/>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ctr">
                        <a:lnSpc>
                          <a:spcPts val="2100"/>
                        </a:lnSpc>
                        <a:defRPr/>
                      </a:pPr>
                      <a:r>
                        <a:rPr lang="en-US" sz="1500">
                          <a:solidFill>
                            <a:srgbClr val="FFFFFF"/>
                          </a:solidFill>
                          <a:latin typeface="Lato"/>
                          <a:ea typeface="Lato"/>
                          <a:cs typeface="Lato"/>
                          <a:sym typeface="Lato"/>
                        </a:rPr>
                        <a:t>up to 12'’</a:t>
                      </a:r>
                      <a:endParaRPr lang="en-US" sz="1100"/>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326231">
                <a:tc>
                  <a:txBody>
                    <a:bodyPr/>
                    <a:lstStyle/>
                    <a:p>
                      <a:pPr algn="l">
                        <a:lnSpc>
                          <a:spcPts val="2100"/>
                        </a:lnSpc>
                        <a:defRPr/>
                      </a:pPr>
                      <a:r>
                        <a:rPr lang="en-US" sz="1500">
                          <a:solidFill>
                            <a:srgbClr val="FFFFFF"/>
                          </a:solidFill>
                          <a:latin typeface="Lato"/>
                          <a:ea typeface="Lato"/>
                          <a:cs typeface="Lato"/>
                          <a:sym typeface="Lato"/>
                        </a:rPr>
                        <a:t>   Multi-lane routes outside of municipal corporations</a:t>
                      </a:r>
                      <a:endParaRPr lang="en-US" sz="1100"/>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ctr">
                        <a:lnSpc>
                          <a:spcPts val="2100"/>
                        </a:lnSpc>
                        <a:defRPr/>
                      </a:pPr>
                      <a:r>
                        <a:rPr lang="en-US" sz="1500">
                          <a:solidFill>
                            <a:srgbClr val="FFFFFF"/>
                          </a:solidFill>
                          <a:latin typeface="Lato"/>
                          <a:ea typeface="Lato"/>
                          <a:cs typeface="Lato"/>
                          <a:sym typeface="Lato"/>
                        </a:rPr>
                        <a:t>up to 6'’</a:t>
                      </a:r>
                      <a:endParaRPr lang="en-US" sz="1100"/>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326231">
                <a:tc>
                  <a:txBody>
                    <a:bodyPr/>
                    <a:lstStyle/>
                    <a:p>
                      <a:pPr algn="l">
                        <a:lnSpc>
                          <a:spcPts val="2100"/>
                        </a:lnSpc>
                        <a:defRPr/>
                      </a:pPr>
                      <a:r>
                        <a:rPr lang="en-US" sz="1500">
                          <a:solidFill>
                            <a:srgbClr val="FFFFFF"/>
                          </a:solidFill>
                          <a:latin typeface="Lato"/>
                          <a:ea typeface="Lato"/>
                          <a:cs typeface="Lato"/>
                          <a:sym typeface="Lato"/>
                        </a:rPr>
                        <a:t>   Multi-lane divided routes inside municipal corporations</a:t>
                      </a:r>
                      <a:endParaRPr lang="en-US" sz="1100"/>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ctr">
                        <a:lnSpc>
                          <a:spcPts val="2100"/>
                        </a:lnSpc>
                        <a:defRPr/>
                      </a:pPr>
                      <a:r>
                        <a:rPr lang="en-US" sz="1500">
                          <a:solidFill>
                            <a:srgbClr val="FFFFFF"/>
                          </a:solidFill>
                          <a:latin typeface="Lato"/>
                          <a:ea typeface="Lato"/>
                          <a:cs typeface="Lato"/>
                          <a:sym typeface="Lato"/>
                        </a:rPr>
                        <a:t>up to 6'’</a:t>
                      </a:r>
                      <a:endParaRPr lang="en-US" sz="1100"/>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326231">
                <a:tc>
                  <a:txBody>
                    <a:bodyPr/>
                    <a:lstStyle/>
                    <a:p>
                      <a:pPr algn="l">
                        <a:lnSpc>
                          <a:spcPts val="2100"/>
                        </a:lnSpc>
                        <a:defRPr/>
                      </a:pPr>
                      <a:r>
                        <a:rPr lang="en-US" sz="1500">
                          <a:solidFill>
                            <a:srgbClr val="FFFFFF"/>
                          </a:solidFill>
                          <a:latin typeface="Lato"/>
                          <a:ea typeface="Lato"/>
                          <a:cs typeface="Lato"/>
                          <a:sym typeface="Lato"/>
                        </a:rPr>
                        <a:t>   All other roadways</a:t>
                      </a:r>
                      <a:endParaRPr lang="en-US" sz="1100"/>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ctr">
                        <a:lnSpc>
                          <a:spcPts val="2100"/>
                        </a:lnSpc>
                        <a:defRPr/>
                      </a:pPr>
                      <a:r>
                        <a:rPr lang="en-US" sz="1500">
                          <a:solidFill>
                            <a:srgbClr val="FFFFFF"/>
                          </a:solidFill>
                          <a:latin typeface="Lato"/>
                          <a:ea typeface="Lato"/>
                          <a:cs typeface="Lato"/>
                          <a:sym typeface="Lato"/>
                        </a:rPr>
                        <a:t>up to 6'’</a:t>
                      </a:r>
                      <a:endParaRPr lang="en-US" sz="1100"/>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2" name="Freeform 22"/>
          <p:cNvSpPr/>
          <p:nvPr/>
        </p:nvSpPr>
        <p:spPr>
          <a:xfrm>
            <a:off x="190609" y="9593351"/>
            <a:ext cx="723791" cy="504022"/>
          </a:xfrm>
          <a:custGeom>
            <a:avLst/>
            <a:gdLst/>
            <a:ahLst/>
            <a:cxnLst/>
            <a:rect l="l" t="t" r="r" b="b"/>
            <a:pathLst>
              <a:path w="723791" h="504022">
                <a:moveTo>
                  <a:pt x="0" y="0"/>
                </a:moveTo>
                <a:lnTo>
                  <a:pt x="723791" y="0"/>
                </a:lnTo>
                <a:lnTo>
                  <a:pt x="723791" y="504022"/>
                </a:lnTo>
                <a:lnTo>
                  <a:pt x="0" y="504022"/>
                </a:lnTo>
                <a:lnTo>
                  <a:pt x="0" y="0"/>
                </a:lnTo>
                <a:close/>
              </a:path>
            </a:pathLst>
          </a:custGeom>
          <a:blipFill>
            <a:blip r:embed="rId6">
              <a:alphaModFix amt="56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23"/>
          <p:cNvSpPr/>
          <p:nvPr/>
        </p:nvSpPr>
        <p:spPr>
          <a:xfrm rot="3109361">
            <a:off x="7448084" y="7197115"/>
            <a:ext cx="1041773" cy="818265"/>
          </a:xfrm>
          <a:custGeom>
            <a:avLst/>
            <a:gdLst/>
            <a:ahLst/>
            <a:cxnLst/>
            <a:rect l="l" t="t" r="r" b="b"/>
            <a:pathLst>
              <a:path w="1041773" h="818265">
                <a:moveTo>
                  <a:pt x="0" y="0"/>
                </a:moveTo>
                <a:lnTo>
                  <a:pt x="1041772" y="0"/>
                </a:lnTo>
                <a:lnTo>
                  <a:pt x="1041772" y="818265"/>
                </a:lnTo>
                <a:lnTo>
                  <a:pt x="0" y="8182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TextBox 24"/>
          <p:cNvSpPr txBox="1"/>
          <p:nvPr/>
        </p:nvSpPr>
        <p:spPr>
          <a:xfrm>
            <a:off x="1757101" y="2963714"/>
            <a:ext cx="11098481" cy="405765"/>
          </a:xfrm>
          <a:prstGeom prst="rect">
            <a:avLst/>
          </a:prstGeom>
        </p:spPr>
        <p:txBody>
          <a:bodyPr lIns="0" tIns="0" rIns="0" bIns="0" rtlCol="0" anchor="t">
            <a:spAutoFit/>
          </a:bodyPr>
          <a:lstStyle/>
          <a:p>
            <a:pPr algn="l">
              <a:lnSpc>
                <a:spcPts val="3360"/>
              </a:lnSpc>
            </a:pPr>
            <a:r>
              <a:rPr lang="en-US" sz="2400" b="1">
                <a:solidFill>
                  <a:srgbClr val="FFFFFF"/>
                </a:solidFill>
                <a:latin typeface="Lato Bold"/>
                <a:ea typeface="Lato Bold"/>
                <a:cs typeface="Lato Bold"/>
                <a:sym typeface="Lato Bold"/>
              </a:rPr>
              <a:t>Exempt Activities, when performed in the public or utility right-of-way:</a:t>
            </a:r>
          </a:p>
        </p:txBody>
      </p:sp>
      <p:sp>
        <p:nvSpPr>
          <p:cNvPr id="25" name="TextBox 25"/>
          <p:cNvSpPr txBox="1"/>
          <p:nvPr/>
        </p:nvSpPr>
        <p:spPr>
          <a:xfrm>
            <a:off x="1757101" y="7164874"/>
            <a:ext cx="6581169" cy="260777"/>
          </a:xfrm>
          <a:prstGeom prst="rect">
            <a:avLst/>
          </a:prstGeom>
        </p:spPr>
        <p:txBody>
          <a:bodyPr lIns="0" tIns="0" rIns="0" bIns="0" rtlCol="0" anchor="t">
            <a:spAutoFit/>
          </a:bodyPr>
          <a:lstStyle/>
          <a:p>
            <a:pPr marL="194310" lvl="1" algn="l">
              <a:lnSpc>
                <a:spcPts val="2160"/>
              </a:lnSpc>
            </a:pPr>
            <a:r>
              <a:rPr lang="en-US" sz="1800" dirty="0">
                <a:solidFill>
                  <a:srgbClr val="FFFFFF"/>
                </a:solidFill>
                <a:latin typeface="Lato"/>
                <a:ea typeface="Lato"/>
                <a:cs typeface="Lato"/>
                <a:sym typeface="Lato"/>
              </a:rPr>
              <a:t>6. Activities conducted solely</a:t>
            </a:r>
            <a:r>
              <a:rPr lang="en-US" sz="1800" b="1" dirty="0">
                <a:solidFill>
                  <a:srgbClr val="FFFFFF"/>
                </a:solidFill>
                <a:latin typeface="Lato Bold"/>
                <a:ea typeface="Lato Bold"/>
                <a:cs typeface="Lato Bold"/>
                <a:sym typeface="Lato Bold"/>
              </a:rPr>
              <a:t> </a:t>
            </a:r>
            <a:r>
              <a:rPr lang="en-US" sz="1800" b="1" u="sng" dirty="0">
                <a:solidFill>
                  <a:srgbClr val="FFFFFF"/>
                </a:solidFill>
                <a:latin typeface="Lato Bold"/>
                <a:ea typeface="Lato Bold"/>
                <a:cs typeface="Lato Bold"/>
                <a:sym typeface="Lato Bold"/>
              </a:rPr>
              <a:t>in response to</a:t>
            </a:r>
            <a:r>
              <a:rPr lang="en-US" sz="1800" dirty="0">
                <a:solidFill>
                  <a:srgbClr val="FFFFFF"/>
                </a:solidFill>
                <a:latin typeface="Lato"/>
                <a:ea typeface="Lato"/>
                <a:cs typeface="Lato"/>
                <a:sym typeface="Lato"/>
              </a:rPr>
              <a:t> a valid notification*</a:t>
            </a:r>
          </a:p>
        </p:txBody>
      </p:sp>
      <p:sp>
        <p:nvSpPr>
          <p:cNvPr id="26" name="TextBox 26"/>
          <p:cNvSpPr txBox="1"/>
          <p:nvPr/>
        </p:nvSpPr>
        <p:spPr>
          <a:xfrm>
            <a:off x="8412958" y="7289599"/>
            <a:ext cx="3589802" cy="428625"/>
          </a:xfrm>
          <a:prstGeom prst="rect">
            <a:avLst/>
          </a:prstGeom>
        </p:spPr>
        <p:txBody>
          <a:bodyPr lIns="0" tIns="0" rIns="0" bIns="0" rtlCol="0" anchor="t">
            <a:spAutoFit/>
          </a:bodyPr>
          <a:lstStyle/>
          <a:p>
            <a:pPr algn="l">
              <a:lnSpc>
                <a:spcPts val="1680"/>
              </a:lnSpc>
            </a:pPr>
            <a:r>
              <a:rPr lang="en-US" sz="1400" b="1">
                <a:solidFill>
                  <a:srgbClr val="004890"/>
                </a:solidFill>
                <a:latin typeface="Lato Bold"/>
                <a:ea typeface="Lato Bold"/>
                <a:cs typeface="Lato Bold"/>
                <a:sym typeface="Lato Bold"/>
              </a:rPr>
              <a:t>Such as:</a:t>
            </a:r>
            <a:r>
              <a:rPr lang="en-US" sz="1400">
                <a:solidFill>
                  <a:srgbClr val="004890"/>
                </a:solidFill>
                <a:latin typeface="Lato"/>
                <a:ea typeface="Lato"/>
                <a:cs typeface="Lato"/>
                <a:sym typeface="Lato"/>
              </a:rPr>
              <a:t> When the intent is to direct connect</a:t>
            </a:r>
          </a:p>
          <a:p>
            <a:pPr algn="l">
              <a:lnSpc>
                <a:spcPts val="1680"/>
              </a:lnSpc>
            </a:pPr>
            <a:r>
              <a:rPr lang="en-US" sz="1400">
                <a:solidFill>
                  <a:srgbClr val="004890"/>
                </a:solidFill>
                <a:latin typeface="Lato"/>
                <a:ea typeface="Lato"/>
                <a:cs typeface="Lato"/>
                <a:sym typeface="Lato"/>
              </a:rPr>
              <a:t>               to a tracer wire to perform a locate.</a:t>
            </a:r>
          </a:p>
        </p:txBody>
      </p:sp>
      <p:sp>
        <p:nvSpPr>
          <p:cNvPr id="27" name="TextBox 27"/>
          <p:cNvSpPr txBox="1"/>
          <p:nvPr/>
        </p:nvSpPr>
        <p:spPr>
          <a:xfrm>
            <a:off x="1757101" y="7869724"/>
            <a:ext cx="9820148" cy="542925"/>
          </a:xfrm>
          <a:prstGeom prst="rect">
            <a:avLst/>
          </a:prstGeom>
        </p:spPr>
        <p:txBody>
          <a:bodyPr lIns="0" tIns="0" rIns="0" bIns="0" rtlCol="0" anchor="t">
            <a:spAutoFit/>
          </a:bodyPr>
          <a:lstStyle/>
          <a:p>
            <a:pPr marL="194310" lvl="1" algn="l">
              <a:lnSpc>
                <a:spcPts val="2160"/>
              </a:lnSpc>
            </a:pPr>
            <a:r>
              <a:rPr lang="en-US" sz="1800" i="1" dirty="0">
                <a:solidFill>
                  <a:srgbClr val="FFFFFF"/>
                </a:solidFill>
                <a:latin typeface="Lato Italics"/>
                <a:ea typeface="Lato Italics"/>
                <a:cs typeface="Lato Italics"/>
                <a:sym typeface="Lato Italics"/>
              </a:rPr>
              <a:t>7.  “...Activities conducted entirely </a:t>
            </a:r>
            <a:r>
              <a:rPr lang="en-US" sz="1800" i="1" u="none" dirty="0">
                <a:solidFill>
                  <a:srgbClr val="FFFFFF"/>
                </a:solidFill>
                <a:latin typeface="Lato Italics"/>
                <a:ea typeface="Lato Italics"/>
                <a:cs typeface="Lato Italics"/>
                <a:sym typeface="Lato Italics"/>
              </a:rPr>
              <a:t>within twelve inches</a:t>
            </a:r>
            <a:r>
              <a:rPr lang="en-US" sz="1800" i="1" dirty="0">
                <a:solidFill>
                  <a:srgbClr val="FFFFFF"/>
                </a:solidFill>
                <a:latin typeface="Lato Italics"/>
                <a:ea typeface="Lato Italics"/>
                <a:cs typeface="Lato Italics"/>
                <a:sym typeface="Lato Italics"/>
              </a:rPr>
              <a:t> in any horizontal direction and twelve inches in any vertical direction from an existing, exposed, or visible utility appurtenances</a:t>
            </a:r>
            <a:r>
              <a:rPr lang="en-US" sz="1800" dirty="0">
                <a:solidFill>
                  <a:srgbClr val="FFFFFF"/>
                </a:solidFill>
                <a:latin typeface="Lato"/>
                <a:ea typeface="Lato"/>
                <a:cs typeface="Lato"/>
                <a:sym typeface="Lato"/>
              </a:rPr>
              <a:t>*...”</a:t>
            </a:r>
          </a:p>
        </p:txBody>
      </p:sp>
      <p:sp>
        <p:nvSpPr>
          <p:cNvPr id="28" name="TextBox 28"/>
          <p:cNvSpPr txBox="1"/>
          <p:nvPr/>
        </p:nvSpPr>
        <p:spPr>
          <a:xfrm>
            <a:off x="1757101" y="3521244"/>
            <a:ext cx="9820148" cy="260777"/>
          </a:xfrm>
          <a:prstGeom prst="rect">
            <a:avLst/>
          </a:prstGeom>
        </p:spPr>
        <p:txBody>
          <a:bodyPr lIns="0" tIns="0" rIns="0" bIns="0" rtlCol="0" anchor="t">
            <a:spAutoFit/>
          </a:bodyPr>
          <a:lstStyle/>
          <a:p>
            <a:pPr marL="388620" lvl="1" indent="-194310" algn="l">
              <a:lnSpc>
                <a:spcPts val="2160"/>
              </a:lnSpc>
              <a:buAutoNum type="arabicPeriod"/>
            </a:pPr>
            <a:r>
              <a:rPr lang="en-US" sz="1800" dirty="0">
                <a:solidFill>
                  <a:srgbClr val="FFFFFF"/>
                </a:solidFill>
                <a:latin typeface="Lato"/>
                <a:ea typeface="Lato"/>
                <a:cs typeface="Lato"/>
                <a:sym typeface="Lato"/>
              </a:rPr>
              <a:t> Milling and grinding of road surfaces, without penetrating the earth or sub-base:</a:t>
            </a:r>
          </a:p>
        </p:txBody>
      </p:sp>
      <p:sp>
        <p:nvSpPr>
          <p:cNvPr id="29" name="TextBox 29"/>
          <p:cNvSpPr txBox="1"/>
          <p:nvPr/>
        </p:nvSpPr>
        <p:spPr>
          <a:xfrm>
            <a:off x="1757101" y="5292259"/>
            <a:ext cx="10096284" cy="260777"/>
          </a:xfrm>
          <a:prstGeom prst="rect">
            <a:avLst/>
          </a:prstGeom>
        </p:spPr>
        <p:txBody>
          <a:bodyPr lIns="0" tIns="0" rIns="0" bIns="0" rtlCol="0" anchor="t">
            <a:spAutoFit/>
          </a:bodyPr>
          <a:lstStyle/>
          <a:p>
            <a:pPr marL="194310" lvl="1" algn="l">
              <a:lnSpc>
                <a:spcPts val="2160"/>
              </a:lnSpc>
            </a:pPr>
            <a:r>
              <a:rPr lang="en-US" sz="1800" dirty="0">
                <a:solidFill>
                  <a:srgbClr val="FFFFFF"/>
                </a:solidFill>
                <a:latin typeface="Lato"/>
                <a:ea typeface="Lato"/>
                <a:cs typeface="Lato"/>
                <a:sym typeface="Lato"/>
              </a:rPr>
              <a:t>2. Utility wood pole inspections working on the clear side of poles and using hand tools (up to 12")</a:t>
            </a:r>
          </a:p>
        </p:txBody>
      </p:sp>
      <p:sp>
        <p:nvSpPr>
          <p:cNvPr id="30" name="TextBox 30"/>
          <p:cNvSpPr txBox="1"/>
          <p:nvPr/>
        </p:nvSpPr>
        <p:spPr>
          <a:xfrm>
            <a:off x="1747576" y="5703739"/>
            <a:ext cx="9820148" cy="260777"/>
          </a:xfrm>
          <a:prstGeom prst="rect">
            <a:avLst/>
          </a:prstGeom>
        </p:spPr>
        <p:txBody>
          <a:bodyPr lIns="0" tIns="0" rIns="0" bIns="0" rtlCol="0" anchor="t">
            <a:spAutoFit/>
          </a:bodyPr>
          <a:lstStyle/>
          <a:p>
            <a:pPr marL="194310" lvl="1" algn="l">
              <a:lnSpc>
                <a:spcPts val="2160"/>
              </a:lnSpc>
            </a:pPr>
            <a:r>
              <a:rPr lang="en-US" sz="1800" dirty="0">
                <a:solidFill>
                  <a:srgbClr val="FFFFFF"/>
                </a:solidFill>
                <a:latin typeface="Lato"/>
                <a:ea typeface="Lato"/>
                <a:cs typeface="Lato"/>
                <a:sym typeface="Lato"/>
              </a:rPr>
              <a:t>3. Shallow tilling for erosion control or beautification (up to 4")</a:t>
            </a:r>
          </a:p>
        </p:txBody>
      </p:sp>
      <p:sp>
        <p:nvSpPr>
          <p:cNvPr id="31" name="TextBox 31"/>
          <p:cNvSpPr txBox="1"/>
          <p:nvPr/>
        </p:nvSpPr>
        <p:spPr>
          <a:xfrm>
            <a:off x="1810701" y="1193033"/>
            <a:ext cx="15448599" cy="781050"/>
          </a:xfrm>
          <a:prstGeom prst="rect">
            <a:avLst/>
          </a:prstGeom>
        </p:spPr>
        <p:txBody>
          <a:bodyPr lIns="0" tIns="0" rIns="0" bIns="0" rtlCol="0" anchor="t">
            <a:spAutoFit/>
          </a:bodyPr>
          <a:lstStyle/>
          <a:p>
            <a:pPr algn="l">
              <a:lnSpc>
                <a:spcPts val="6240"/>
              </a:lnSpc>
            </a:pPr>
            <a:r>
              <a:rPr lang="en-US" sz="5200" b="1">
                <a:solidFill>
                  <a:srgbClr val="000000"/>
                </a:solidFill>
                <a:latin typeface="Montserrat Bold"/>
                <a:ea typeface="Montserrat Bold"/>
                <a:cs typeface="Montserrat Bold"/>
                <a:sym typeface="Montserrat Bold"/>
              </a:rPr>
              <a:t>Definition of Excavation &amp; Exemptions</a:t>
            </a:r>
          </a:p>
        </p:txBody>
      </p:sp>
      <p:sp>
        <p:nvSpPr>
          <p:cNvPr id="32" name="TextBox 32"/>
          <p:cNvSpPr txBox="1"/>
          <p:nvPr/>
        </p:nvSpPr>
        <p:spPr>
          <a:xfrm>
            <a:off x="1810701" y="2016198"/>
            <a:ext cx="14097352" cy="542925"/>
          </a:xfrm>
          <a:prstGeom prst="rect">
            <a:avLst/>
          </a:prstGeom>
        </p:spPr>
        <p:txBody>
          <a:bodyPr lIns="0" tIns="0" rIns="0" bIns="0" rtlCol="0" anchor="t">
            <a:spAutoFit/>
          </a:bodyPr>
          <a:lstStyle/>
          <a:p>
            <a:pPr algn="l">
              <a:lnSpc>
                <a:spcPts val="2160"/>
              </a:lnSpc>
            </a:pPr>
            <a:r>
              <a:rPr lang="en-US" sz="1800">
                <a:solidFill>
                  <a:srgbClr val="000000"/>
                </a:solidFill>
                <a:latin typeface="Lato"/>
                <a:ea typeface="Lato"/>
                <a:cs typeface="Lato"/>
                <a:sym typeface="Lato"/>
              </a:rPr>
              <a:t>HB 227 updates the definition of excavation by </a:t>
            </a:r>
            <a:r>
              <a:rPr lang="en-US" sz="1800" b="1">
                <a:solidFill>
                  <a:srgbClr val="004890"/>
                </a:solidFill>
                <a:latin typeface="Lato Bold"/>
                <a:ea typeface="Lato Bold"/>
                <a:cs typeface="Lato Bold"/>
                <a:sym typeface="Lato Bold"/>
              </a:rPr>
              <a:t>removing the blanket exemption for governmental entities</a:t>
            </a:r>
            <a:r>
              <a:rPr lang="en-US" sz="1800" b="1">
                <a:solidFill>
                  <a:srgbClr val="000000"/>
                </a:solidFill>
                <a:latin typeface="Lato Bold"/>
                <a:ea typeface="Lato Bold"/>
                <a:cs typeface="Lato Bold"/>
                <a:sym typeface="Lato Bold"/>
              </a:rPr>
              <a:t> </a:t>
            </a:r>
            <a:r>
              <a:rPr lang="en-US" sz="1800">
                <a:solidFill>
                  <a:srgbClr val="000000"/>
                </a:solidFill>
                <a:latin typeface="Lato"/>
                <a:ea typeface="Lato"/>
                <a:cs typeface="Lato"/>
                <a:sym typeface="Lato"/>
              </a:rPr>
              <a:t>and </a:t>
            </a:r>
            <a:r>
              <a:rPr lang="en-US" sz="1800" b="1">
                <a:solidFill>
                  <a:srgbClr val="004890"/>
                </a:solidFill>
                <a:latin typeface="Lato Bold"/>
                <a:ea typeface="Lato Bold"/>
                <a:cs typeface="Lato Bold"/>
                <a:sym typeface="Lato Bold"/>
              </a:rPr>
              <a:t>replacing it with a clearly defined list of low-risk exempted activities </a:t>
            </a:r>
            <a:r>
              <a:rPr lang="en-US" sz="1800">
                <a:solidFill>
                  <a:srgbClr val="000000"/>
                </a:solidFill>
                <a:latin typeface="Lato"/>
                <a:ea typeface="Lato"/>
                <a:cs typeface="Lato"/>
                <a:sym typeface="Lato"/>
              </a:rPr>
              <a:t>applicable to the entire industry, not just utilities.</a:t>
            </a:r>
          </a:p>
        </p:txBody>
      </p:sp>
      <p:sp>
        <p:nvSpPr>
          <p:cNvPr id="33" name="TextBox 33"/>
          <p:cNvSpPr txBox="1"/>
          <p:nvPr/>
        </p:nvSpPr>
        <p:spPr>
          <a:xfrm>
            <a:off x="5739271" y="9540048"/>
            <a:ext cx="9676415" cy="542925"/>
          </a:xfrm>
          <a:prstGeom prst="rect">
            <a:avLst/>
          </a:prstGeom>
        </p:spPr>
        <p:txBody>
          <a:bodyPr lIns="0" tIns="0" rIns="0" bIns="0" rtlCol="0" anchor="t">
            <a:spAutoFit/>
          </a:bodyPr>
          <a:lstStyle/>
          <a:p>
            <a:pPr algn="l">
              <a:lnSpc>
                <a:spcPts val="2160"/>
              </a:lnSpc>
            </a:pPr>
            <a:r>
              <a:rPr lang="en-US" sz="1800">
                <a:solidFill>
                  <a:srgbClr val="000000"/>
                </a:solidFill>
                <a:latin typeface="Lato"/>
                <a:ea typeface="Lato"/>
                <a:cs typeface="Lato"/>
                <a:sym typeface="Lato"/>
              </a:rPr>
              <a:t>This change maintains safety and compliance standards and restores Ohio’s eligibility for federal grant funding through Pipeline and Hazardous Materials Safety Administration (PHMSA)</a:t>
            </a:r>
          </a:p>
        </p:txBody>
      </p:sp>
      <p:sp>
        <p:nvSpPr>
          <p:cNvPr id="34" name="TextBox 34"/>
          <p:cNvSpPr txBox="1"/>
          <p:nvPr/>
        </p:nvSpPr>
        <p:spPr>
          <a:xfrm>
            <a:off x="1757101" y="6115219"/>
            <a:ext cx="9820148" cy="260777"/>
          </a:xfrm>
          <a:prstGeom prst="rect">
            <a:avLst/>
          </a:prstGeom>
        </p:spPr>
        <p:txBody>
          <a:bodyPr lIns="0" tIns="0" rIns="0" bIns="0" rtlCol="0" anchor="t">
            <a:spAutoFit/>
          </a:bodyPr>
          <a:lstStyle/>
          <a:p>
            <a:pPr marL="194310" lvl="1" algn="l">
              <a:lnSpc>
                <a:spcPts val="2160"/>
              </a:lnSpc>
            </a:pPr>
            <a:r>
              <a:rPr lang="en-US" sz="1800" dirty="0">
                <a:solidFill>
                  <a:srgbClr val="FFFFFF"/>
                </a:solidFill>
                <a:latin typeface="Lato"/>
                <a:ea typeface="Lato"/>
                <a:cs typeface="Lato"/>
                <a:sym typeface="Lato"/>
              </a:rPr>
              <a:t>4. Temporary signage placement (up to 4")</a:t>
            </a:r>
          </a:p>
        </p:txBody>
      </p:sp>
      <p:sp>
        <p:nvSpPr>
          <p:cNvPr id="35" name="TextBox 35"/>
          <p:cNvSpPr txBox="1"/>
          <p:nvPr/>
        </p:nvSpPr>
        <p:spPr>
          <a:xfrm>
            <a:off x="1757101" y="6526699"/>
            <a:ext cx="9820148" cy="542925"/>
          </a:xfrm>
          <a:prstGeom prst="rect">
            <a:avLst/>
          </a:prstGeom>
        </p:spPr>
        <p:txBody>
          <a:bodyPr lIns="0" tIns="0" rIns="0" bIns="0" rtlCol="0" anchor="t">
            <a:spAutoFit/>
          </a:bodyPr>
          <a:lstStyle/>
          <a:p>
            <a:pPr marL="194310" lvl="1" algn="l">
              <a:lnSpc>
                <a:spcPts val="2160"/>
              </a:lnSpc>
            </a:pPr>
            <a:r>
              <a:rPr lang="en-US" sz="1800" dirty="0">
                <a:solidFill>
                  <a:srgbClr val="FFFFFF"/>
                </a:solidFill>
                <a:latin typeface="Lato"/>
                <a:ea typeface="Lato"/>
                <a:cs typeface="Lato"/>
                <a:sym typeface="Lato"/>
              </a:rPr>
              <a:t>5. Localized pavement repairs outside municipal corporations, without penetrating the earth or subbase (up to 12")</a:t>
            </a:r>
          </a:p>
        </p:txBody>
      </p:sp>
      <p:sp>
        <p:nvSpPr>
          <p:cNvPr id="36" name="TextBox 36"/>
          <p:cNvSpPr txBox="1"/>
          <p:nvPr/>
        </p:nvSpPr>
        <p:spPr>
          <a:xfrm>
            <a:off x="1757101" y="7507774"/>
            <a:ext cx="5146031" cy="276225"/>
          </a:xfrm>
          <a:prstGeom prst="rect">
            <a:avLst/>
          </a:prstGeom>
        </p:spPr>
        <p:txBody>
          <a:bodyPr lIns="0" tIns="0" rIns="0" bIns="0" rtlCol="0" anchor="t">
            <a:spAutoFit/>
          </a:bodyPr>
          <a:lstStyle/>
          <a:p>
            <a:pPr marL="777240" lvl="2" indent="-259080" algn="l">
              <a:lnSpc>
                <a:spcPts val="2160"/>
              </a:lnSpc>
              <a:buFont typeface="Arial"/>
              <a:buChar char="⚬"/>
            </a:pPr>
            <a:r>
              <a:rPr lang="en-US" sz="1800">
                <a:solidFill>
                  <a:srgbClr val="FFFFFF"/>
                </a:solidFill>
                <a:latin typeface="Lato"/>
                <a:ea typeface="Lato"/>
                <a:cs typeface="Lato"/>
                <a:sym typeface="Lato"/>
              </a:rPr>
              <a:t>Provided the activity solely uses hand tools </a:t>
            </a:r>
          </a:p>
        </p:txBody>
      </p:sp>
      <p:sp>
        <p:nvSpPr>
          <p:cNvPr id="37" name="TextBox 37"/>
          <p:cNvSpPr txBox="1"/>
          <p:nvPr/>
        </p:nvSpPr>
        <p:spPr>
          <a:xfrm>
            <a:off x="1757101" y="8431301"/>
            <a:ext cx="9820148" cy="276225"/>
          </a:xfrm>
          <a:prstGeom prst="rect">
            <a:avLst/>
          </a:prstGeom>
        </p:spPr>
        <p:txBody>
          <a:bodyPr lIns="0" tIns="0" rIns="0" bIns="0" rtlCol="0" anchor="t">
            <a:spAutoFit/>
          </a:bodyPr>
          <a:lstStyle/>
          <a:p>
            <a:pPr marL="777240" lvl="2" indent="-259080" algn="l">
              <a:lnSpc>
                <a:spcPts val="2160"/>
              </a:lnSpc>
              <a:buFont typeface="Arial"/>
              <a:buChar char="⚬"/>
            </a:pPr>
            <a:r>
              <a:rPr lang="en-US" sz="1800">
                <a:solidFill>
                  <a:srgbClr val="FFFFFF"/>
                </a:solidFill>
                <a:latin typeface="Lato"/>
                <a:ea typeface="Lato"/>
                <a:cs typeface="Lato"/>
                <a:sym typeface="Lato"/>
              </a:rPr>
              <a:t>Provided the activity solely uses hand tools </a:t>
            </a:r>
          </a:p>
        </p:txBody>
      </p:sp>
      <p:sp>
        <p:nvSpPr>
          <p:cNvPr id="38" name="TextBox 38"/>
          <p:cNvSpPr txBox="1"/>
          <p:nvPr/>
        </p:nvSpPr>
        <p:spPr>
          <a:xfrm>
            <a:off x="1103941" y="9698995"/>
            <a:ext cx="3351758" cy="264160"/>
          </a:xfrm>
          <a:prstGeom prst="rect">
            <a:avLst/>
          </a:prstGeom>
        </p:spPr>
        <p:txBody>
          <a:bodyPr lIns="0" tIns="0" rIns="0" bIns="0" rtlCol="0" anchor="t">
            <a:spAutoFit/>
          </a:bodyPr>
          <a:lstStyle/>
          <a:p>
            <a:pPr algn="l">
              <a:lnSpc>
                <a:spcPts val="2239"/>
              </a:lnSpc>
            </a:pPr>
            <a:r>
              <a:rPr lang="en-US" sz="1599">
                <a:solidFill>
                  <a:srgbClr val="A6A6A6"/>
                </a:solidFill>
                <a:latin typeface="Montserrat"/>
                <a:ea typeface="Montserrat"/>
                <a:cs typeface="Montserrat"/>
                <a:sym typeface="Montserrat"/>
              </a:rPr>
              <a:t>Understanding HB 227 - OHIO811</a:t>
            </a:r>
          </a:p>
        </p:txBody>
      </p:sp>
      <p:sp>
        <p:nvSpPr>
          <p:cNvPr id="39" name="TextBox 39"/>
          <p:cNvSpPr txBox="1"/>
          <p:nvPr/>
        </p:nvSpPr>
        <p:spPr>
          <a:xfrm>
            <a:off x="1906477" y="9012326"/>
            <a:ext cx="11433788" cy="190500"/>
          </a:xfrm>
          <a:prstGeom prst="rect">
            <a:avLst/>
          </a:prstGeom>
        </p:spPr>
        <p:txBody>
          <a:bodyPr lIns="0" tIns="0" rIns="0" bIns="0" rtlCol="0" anchor="t">
            <a:spAutoFit/>
          </a:bodyPr>
          <a:lstStyle/>
          <a:p>
            <a:pPr algn="l">
              <a:lnSpc>
                <a:spcPts val="1440"/>
              </a:lnSpc>
            </a:pPr>
            <a:r>
              <a:rPr lang="en-US" sz="1200" i="1">
                <a:solidFill>
                  <a:srgbClr val="FFFFFF"/>
                </a:solidFill>
                <a:latin typeface="Lato Italics"/>
                <a:ea typeface="Lato Italics"/>
                <a:cs typeface="Lato Italics"/>
                <a:sym typeface="Lato Italics"/>
              </a:rPr>
              <a:t>(6) and (7): “...shall apply irrespective of whether the activity occurs within or outside the boundaries of the road right-of-way...”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grpSp>
        <p:nvGrpSpPr>
          <p:cNvPr id="2" name="Group 2"/>
          <p:cNvGrpSpPr/>
          <p:nvPr/>
        </p:nvGrpSpPr>
        <p:grpSpPr>
          <a:xfrm>
            <a:off x="-209634" y="0"/>
            <a:ext cx="5026069" cy="10479116"/>
            <a:chOff x="0" y="0"/>
            <a:chExt cx="1323738" cy="2759932"/>
          </a:xfrm>
        </p:grpSpPr>
        <p:sp>
          <p:nvSpPr>
            <p:cNvPr id="3" name="Freeform 3"/>
            <p:cNvSpPr/>
            <p:nvPr/>
          </p:nvSpPr>
          <p:spPr>
            <a:xfrm>
              <a:off x="0" y="0"/>
              <a:ext cx="1323738" cy="2759932"/>
            </a:xfrm>
            <a:custGeom>
              <a:avLst/>
              <a:gdLst/>
              <a:ahLst/>
              <a:cxnLst/>
              <a:rect l="l" t="t" r="r" b="b"/>
              <a:pathLst>
                <a:path w="1323738" h="2759932">
                  <a:moveTo>
                    <a:pt x="0" y="0"/>
                  </a:moveTo>
                  <a:lnTo>
                    <a:pt x="1323738" y="0"/>
                  </a:lnTo>
                  <a:lnTo>
                    <a:pt x="1323738" y="2759932"/>
                  </a:lnTo>
                  <a:lnTo>
                    <a:pt x="0" y="2759932"/>
                  </a:lnTo>
                  <a:close/>
                </a:path>
              </a:pathLst>
            </a:custGeom>
            <a:solidFill>
              <a:srgbClr val="125598"/>
            </a:solidFill>
          </p:spPr>
          <p:txBody>
            <a:bodyPr/>
            <a:lstStyle/>
            <a:p>
              <a:endParaRPr lang="en-US"/>
            </a:p>
          </p:txBody>
        </p:sp>
        <p:sp>
          <p:nvSpPr>
            <p:cNvPr id="4" name="TextBox 4"/>
            <p:cNvSpPr txBox="1"/>
            <p:nvPr/>
          </p:nvSpPr>
          <p:spPr>
            <a:xfrm>
              <a:off x="0" y="-38100"/>
              <a:ext cx="1323738" cy="279803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5700285" y="1918452"/>
            <a:ext cx="11559015" cy="3732861"/>
            <a:chOff x="0" y="0"/>
            <a:chExt cx="3044350" cy="983140"/>
          </a:xfrm>
        </p:grpSpPr>
        <p:sp>
          <p:nvSpPr>
            <p:cNvPr id="6" name="Freeform 6"/>
            <p:cNvSpPr/>
            <p:nvPr/>
          </p:nvSpPr>
          <p:spPr>
            <a:xfrm>
              <a:off x="0" y="0"/>
              <a:ext cx="3044350" cy="983140"/>
            </a:xfrm>
            <a:custGeom>
              <a:avLst/>
              <a:gdLst/>
              <a:ahLst/>
              <a:cxnLst/>
              <a:rect l="l" t="t" r="r" b="b"/>
              <a:pathLst>
                <a:path w="3044350" h="983140">
                  <a:moveTo>
                    <a:pt x="0" y="0"/>
                  </a:moveTo>
                  <a:lnTo>
                    <a:pt x="3044350" y="0"/>
                  </a:lnTo>
                  <a:lnTo>
                    <a:pt x="3044350" y="983140"/>
                  </a:lnTo>
                  <a:lnTo>
                    <a:pt x="0" y="983140"/>
                  </a:lnTo>
                  <a:close/>
                </a:path>
              </a:pathLst>
            </a:custGeom>
            <a:solidFill>
              <a:srgbClr val="EFEFEF"/>
            </a:solidFill>
          </p:spPr>
          <p:txBody>
            <a:bodyPr/>
            <a:lstStyle/>
            <a:p>
              <a:endParaRPr lang="en-US"/>
            </a:p>
          </p:txBody>
        </p:sp>
        <p:sp>
          <p:nvSpPr>
            <p:cNvPr id="7" name="TextBox 7"/>
            <p:cNvSpPr txBox="1"/>
            <p:nvPr/>
          </p:nvSpPr>
          <p:spPr>
            <a:xfrm>
              <a:off x="0" y="-47625"/>
              <a:ext cx="3044350" cy="1030765"/>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5700285" y="6172200"/>
            <a:ext cx="11559015" cy="3086100"/>
            <a:chOff x="0" y="0"/>
            <a:chExt cx="3044350" cy="812800"/>
          </a:xfrm>
        </p:grpSpPr>
        <p:sp>
          <p:nvSpPr>
            <p:cNvPr id="9" name="Freeform 9"/>
            <p:cNvSpPr/>
            <p:nvPr/>
          </p:nvSpPr>
          <p:spPr>
            <a:xfrm>
              <a:off x="0" y="0"/>
              <a:ext cx="3044350" cy="812800"/>
            </a:xfrm>
            <a:custGeom>
              <a:avLst/>
              <a:gdLst/>
              <a:ahLst/>
              <a:cxnLst/>
              <a:rect l="l" t="t" r="r" b="b"/>
              <a:pathLst>
                <a:path w="3044350" h="812800">
                  <a:moveTo>
                    <a:pt x="0" y="0"/>
                  </a:moveTo>
                  <a:lnTo>
                    <a:pt x="3044350" y="0"/>
                  </a:lnTo>
                  <a:lnTo>
                    <a:pt x="3044350" y="812800"/>
                  </a:lnTo>
                  <a:lnTo>
                    <a:pt x="0" y="812800"/>
                  </a:lnTo>
                  <a:close/>
                </a:path>
              </a:pathLst>
            </a:custGeom>
            <a:solidFill>
              <a:srgbClr val="EFEFEF"/>
            </a:solidFill>
          </p:spPr>
          <p:txBody>
            <a:bodyPr/>
            <a:lstStyle/>
            <a:p>
              <a:endParaRPr lang="en-US"/>
            </a:p>
          </p:txBody>
        </p:sp>
        <p:sp>
          <p:nvSpPr>
            <p:cNvPr id="10" name="TextBox 10"/>
            <p:cNvSpPr txBox="1"/>
            <p:nvPr/>
          </p:nvSpPr>
          <p:spPr>
            <a:xfrm>
              <a:off x="0" y="-47625"/>
              <a:ext cx="3044350" cy="860425"/>
            </a:xfrm>
            <a:prstGeom prst="rect">
              <a:avLst/>
            </a:prstGeom>
          </p:spPr>
          <p:txBody>
            <a:bodyPr lIns="50800" tIns="50800" rIns="50800" bIns="50800" rtlCol="0" anchor="ctr"/>
            <a:lstStyle/>
            <a:p>
              <a:pPr algn="ctr">
                <a:lnSpc>
                  <a:spcPts val="3359"/>
                </a:lnSpc>
              </a:pPr>
              <a:endParaRPr/>
            </a:p>
          </p:txBody>
        </p:sp>
      </p:grpSp>
      <p:sp>
        <p:nvSpPr>
          <p:cNvPr id="11" name="TextBox 11"/>
          <p:cNvSpPr txBox="1"/>
          <p:nvPr/>
        </p:nvSpPr>
        <p:spPr>
          <a:xfrm>
            <a:off x="6111438" y="7839075"/>
            <a:ext cx="10309474" cy="1108710"/>
          </a:xfrm>
          <a:prstGeom prst="rect">
            <a:avLst/>
          </a:prstGeom>
        </p:spPr>
        <p:txBody>
          <a:bodyPr lIns="0" tIns="0" rIns="0" bIns="0" rtlCol="0" anchor="t">
            <a:spAutoFit/>
          </a:bodyPr>
          <a:lstStyle/>
          <a:p>
            <a:pPr marL="0" lvl="0" indent="0" algn="l">
              <a:lnSpc>
                <a:spcPts val="2939"/>
              </a:lnSpc>
              <a:spcBef>
                <a:spcPct val="0"/>
              </a:spcBef>
            </a:pPr>
            <a:r>
              <a:rPr lang="en-US" sz="2099" i="1" u="none" strike="noStrike">
                <a:solidFill>
                  <a:srgbClr val="000000"/>
                </a:solidFill>
                <a:latin typeface="Lato Italics"/>
                <a:ea typeface="Lato Italics"/>
                <a:cs typeface="Lato Italics"/>
                <a:sym typeface="Lato Italics"/>
              </a:rPr>
              <a:t>"’Localized pavement repair’ means repair of areas of pavement requiring deeper removal in order to correct a pavement deficiency that is not common or cannot be sufficiently repaired in the overall pavement milling area of work.”</a:t>
            </a:r>
          </a:p>
        </p:txBody>
      </p:sp>
      <p:grpSp>
        <p:nvGrpSpPr>
          <p:cNvPr id="12" name="Group 12"/>
          <p:cNvGrpSpPr/>
          <p:nvPr/>
        </p:nvGrpSpPr>
        <p:grpSpPr>
          <a:xfrm>
            <a:off x="6139779" y="2296612"/>
            <a:ext cx="2681782" cy="471687"/>
            <a:chOff x="0" y="0"/>
            <a:chExt cx="3575709" cy="628916"/>
          </a:xfrm>
        </p:grpSpPr>
        <p:grpSp>
          <p:nvGrpSpPr>
            <p:cNvPr id="13" name="Group 13"/>
            <p:cNvGrpSpPr/>
            <p:nvPr/>
          </p:nvGrpSpPr>
          <p:grpSpPr>
            <a:xfrm>
              <a:off x="0" y="0"/>
              <a:ext cx="3575709" cy="628916"/>
              <a:chOff x="0" y="0"/>
              <a:chExt cx="812450" cy="142898"/>
            </a:xfrm>
          </p:grpSpPr>
          <p:sp>
            <p:nvSpPr>
              <p:cNvPr id="14" name="Freeform 14"/>
              <p:cNvSpPr/>
              <p:nvPr/>
            </p:nvSpPr>
            <p:spPr>
              <a:xfrm>
                <a:off x="0" y="0"/>
                <a:ext cx="812450" cy="142898"/>
              </a:xfrm>
              <a:custGeom>
                <a:avLst/>
                <a:gdLst/>
                <a:ahLst/>
                <a:cxnLst/>
                <a:rect l="l" t="t" r="r" b="b"/>
                <a:pathLst>
                  <a:path w="812450" h="142898">
                    <a:moveTo>
                      <a:pt x="0" y="0"/>
                    </a:moveTo>
                    <a:lnTo>
                      <a:pt x="812450" y="0"/>
                    </a:lnTo>
                    <a:lnTo>
                      <a:pt x="812450" y="142898"/>
                    </a:lnTo>
                    <a:lnTo>
                      <a:pt x="0" y="142898"/>
                    </a:lnTo>
                    <a:close/>
                  </a:path>
                </a:pathLst>
              </a:custGeom>
              <a:solidFill>
                <a:srgbClr val="125598"/>
              </a:solidFill>
            </p:spPr>
            <p:txBody>
              <a:bodyPr/>
              <a:lstStyle/>
              <a:p>
                <a:endParaRPr lang="en-US"/>
              </a:p>
            </p:txBody>
          </p:sp>
          <p:sp>
            <p:nvSpPr>
              <p:cNvPr id="15" name="TextBox 15"/>
              <p:cNvSpPr txBox="1"/>
              <p:nvPr/>
            </p:nvSpPr>
            <p:spPr>
              <a:xfrm>
                <a:off x="0" y="-47625"/>
                <a:ext cx="812450" cy="190523"/>
              </a:xfrm>
              <a:prstGeom prst="rect">
                <a:avLst/>
              </a:prstGeom>
            </p:spPr>
            <p:txBody>
              <a:bodyPr lIns="50800" tIns="50800" rIns="50800" bIns="50800" rtlCol="0" anchor="ctr"/>
              <a:lstStyle/>
              <a:p>
                <a:pPr algn="ctr">
                  <a:lnSpc>
                    <a:spcPts val="3591"/>
                  </a:lnSpc>
                </a:pPr>
                <a:endParaRPr/>
              </a:p>
            </p:txBody>
          </p:sp>
        </p:grpSp>
        <p:sp>
          <p:nvSpPr>
            <p:cNvPr id="16" name="TextBox 16"/>
            <p:cNvSpPr txBox="1"/>
            <p:nvPr/>
          </p:nvSpPr>
          <p:spPr>
            <a:xfrm>
              <a:off x="234602" y="21164"/>
              <a:ext cx="3106505" cy="525145"/>
            </a:xfrm>
            <a:prstGeom prst="rect">
              <a:avLst/>
            </a:prstGeom>
          </p:spPr>
          <p:txBody>
            <a:bodyPr lIns="0" tIns="0" rIns="0" bIns="0" rtlCol="0" anchor="t">
              <a:spAutoFit/>
            </a:bodyPr>
            <a:lstStyle/>
            <a:p>
              <a:pPr algn="l">
                <a:lnSpc>
                  <a:spcPts val="3359"/>
                </a:lnSpc>
              </a:pPr>
              <a:r>
                <a:rPr lang="en-US" sz="2399">
                  <a:solidFill>
                    <a:srgbClr val="FFFFFF"/>
                  </a:solidFill>
                  <a:latin typeface="Lato"/>
                  <a:ea typeface="Lato"/>
                  <a:cs typeface="Lato"/>
                  <a:sym typeface="Lato"/>
                </a:rPr>
                <a:t>ORC 3781.25 (Z)</a:t>
              </a:r>
            </a:p>
          </p:txBody>
        </p:sp>
      </p:grpSp>
      <p:grpSp>
        <p:nvGrpSpPr>
          <p:cNvPr id="17" name="Group 17"/>
          <p:cNvGrpSpPr/>
          <p:nvPr/>
        </p:nvGrpSpPr>
        <p:grpSpPr>
          <a:xfrm>
            <a:off x="6136891" y="6534267"/>
            <a:ext cx="2950320" cy="471687"/>
            <a:chOff x="0" y="0"/>
            <a:chExt cx="3933760" cy="628916"/>
          </a:xfrm>
        </p:grpSpPr>
        <p:grpSp>
          <p:nvGrpSpPr>
            <p:cNvPr id="18" name="Group 18"/>
            <p:cNvGrpSpPr/>
            <p:nvPr/>
          </p:nvGrpSpPr>
          <p:grpSpPr>
            <a:xfrm>
              <a:off x="0" y="0"/>
              <a:ext cx="3933760" cy="628916"/>
              <a:chOff x="0" y="0"/>
              <a:chExt cx="893804" cy="142898"/>
            </a:xfrm>
          </p:grpSpPr>
          <p:sp>
            <p:nvSpPr>
              <p:cNvPr id="19" name="Freeform 19"/>
              <p:cNvSpPr/>
              <p:nvPr/>
            </p:nvSpPr>
            <p:spPr>
              <a:xfrm>
                <a:off x="0" y="0"/>
                <a:ext cx="893804" cy="142898"/>
              </a:xfrm>
              <a:custGeom>
                <a:avLst/>
                <a:gdLst/>
                <a:ahLst/>
                <a:cxnLst/>
                <a:rect l="l" t="t" r="r" b="b"/>
                <a:pathLst>
                  <a:path w="893804" h="142898">
                    <a:moveTo>
                      <a:pt x="0" y="0"/>
                    </a:moveTo>
                    <a:lnTo>
                      <a:pt x="893804" y="0"/>
                    </a:lnTo>
                    <a:lnTo>
                      <a:pt x="893804" y="142898"/>
                    </a:lnTo>
                    <a:lnTo>
                      <a:pt x="0" y="142898"/>
                    </a:lnTo>
                    <a:close/>
                  </a:path>
                </a:pathLst>
              </a:custGeom>
              <a:solidFill>
                <a:srgbClr val="125598"/>
              </a:solidFill>
            </p:spPr>
            <p:txBody>
              <a:bodyPr/>
              <a:lstStyle/>
              <a:p>
                <a:endParaRPr lang="en-US"/>
              </a:p>
            </p:txBody>
          </p:sp>
          <p:sp>
            <p:nvSpPr>
              <p:cNvPr id="20" name="TextBox 20"/>
              <p:cNvSpPr txBox="1"/>
              <p:nvPr/>
            </p:nvSpPr>
            <p:spPr>
              <a:xfrm>
                <a:off x="0" y="-47625"/>
                <a:ext cx="893804" cy="190523"/>
              </a:xfrm>
              <a:prstGeom prst="rect">
                <a:avLst/>
              </a:prstGeom>
            </p:spPr>
            <p:txBody>
              <a:bodyPr lIns="50800" tIns="50800" rIns="50800" bIns="50800" rtlCol="0" anchor="ctr"/>
              <a:lstStyle/>
              <a:p>
                <a:pPr algn="ctr">
                  <a:lnSpc>
                    <a:spcPts val="3591"/>
                  </a:lnSpc>
                </a:pPr>
                <a:endParaRPr/>
              </a:p>
            </p:txBody>
          </p:sp>
        </p:grpSp>
        <p:sp>
          <p:nvSpPr>
            <p:cNvPr id="21" name="TextBox 21"/>
            <p:cNvSpPr txBox="1"/>
            <p:nvPr/>
          </p:nvSpPr>
          <p:spPr>
            <a:xfrm>
              <a:off x="258094" y="21164"/>
              <a:ext cx="3417572" cy="525145"/>
            </a:xfrm>
            <a:prstGeom prst="rect">
              <a:avLst/>
            </a:prstGeom>
          </p:spPr>
          <p:txBody>
            <a:bodyPr lIns="0" tIns="0" rIns="0" bIns="0" rtlCol="0" anchor="t">
              <a:spAutoFit/>
            </a:bodyPr>
            <a:lstStyle/>
            <a:p>
              <a:pPr algn="l">
                <a:lnSpc>
                  <a:spcPts val="3359"/>
                </a:lnSpc>
              </a:pPr>
              <a:r>
                <a:rPr lang="en-US" sz="2399">
                  <a:solidFill>
                    <a:srgbClr val="FFFFFF"/>
                  </a:solidFill>
                  <a:latin typeface="Lato"/>
                  <a:ea typeface="Lato"/>
                  <a:cs typeface="Lato"/>
                  <a:sym typeface="Lato"/>
                </a:rPr>
                <a:t>ORC 3781.25 (AA)</a:t>
              </a:r>
            </a:p>
          </p:txBody>
        </p:sp>
      </p:grpSp>
      <p:grpSp>
        <p:nvGrpSpPr>
          <p:cNvPr id="22" name="Group 22"/>
          <p:cNvGrpSpPr/>
          <p:nvPr/>
        </p:nvGrpSpPr>
        <p:grpSpPr>
          <a:xfrm>
            <a:off x="800979" y="1879288"/>
            <a:ext cx="4567673" cy="3772025"/>
            <a:chOff x="0" y="0"/>
            <a:chExt cx="1366980" cy="1128864"/>
          </a:xfrm>
        </p:grpSpPr>
        <p:sp>
          <p:nvSpPr>
            <p:cNvPr id="23" name="Freeform 23"/>
            <p:cNvSpPr/>
            <p:nvPr/>
          </p:nvSpPr>
          <p:spPr>
            <a:xfrm>
              <a:off x="0" y="0"/>
              <a:ext cx="1366980" cy="1128864"/>
            </a:xfrm>
            <a:custGeom>
              <a:avLst/>
              <a:gdLst/>
              <a:ahLst/>
              <a:cxnLst/>
              <a:rect l="l" t="t" r="r" b="b"/>
              <a:pathLst>
                <a:path w="1366980" h="1128864">
                  <a:moveTo>
                    <a:pt x="0" y="0"/>
                  </a:moveTo>
                  <a:lnTo>
                    <a:pt x="1366980" y="0"/>
                  </a:lnTo>
                  <a:lnTo>
                    <a:pt x="1366980" y="1128864"/>
                  </a:lnTo>
                  <a:lnTo>
                    <a:pt x="0" y="1128864"/>
                  </a:lnTo>
                  <a:close/>
                </a:path>
              </a:pathLst>
            </a:custGeom>
            <a:blipFill>
              <a:blip r:embed="rId2"/>
              <a:stretch>
                <a:fillRect t="-52210" b="-9443"/>
              </a:stretch>
            </a:blipFill>
          </p:spPr>
          <p:txBody>
            <a:bodyPr/>
            <a:lstStyle/>
            <a:p>
              <a:endParaRPr lang="en-US"/>
            </a:p>
          </p:txBody>
        </p:sp>
      </p:grpSp>
      <p:grpSp>
        <p:nvGrpSpPr>
          <p:cNvPr id="24" name="Group 24"/>
          <p:cNvGrpSpPr/>
          <p:nvPr/>
        </p:nvGrpSpPr>
        <p:grpSpPr>
          <a:xfrm>
            <a:off x="800979" y="6172200"/>
            <a:ext cx="4567673" cy="3086100"/>
            <a:chOff x="0" y="0"/>
            <a:chExt cx="1366980" cy="923585"/>
          </a:xfrm>
        </p:grpSpPr>
        <p:sp>
          <p:nvSpPr>
            <p:cNvPr id="25" name="Freeform 25"/>
            <p:cNvSpPr/>
            <p:nvPr/>
          </p:nvSpPr>
          <p:spPr>
            <a:xfrm>
              <a:off x="0" y="0"/>
              <a:ext cx="1366980" cy="923585"/>
            </a:xfrm>
            <a:custGeom>
              <a:avLst/>
              <a:gdLst/>
              <a:ahLst/>
              <a:cxnLst/>
              <a:rect l="l" t="t" r="r" b="b"/>
              <a:pathLst>
                <a:path w="1366980" h="923585">
                  <a:moveTo>
                    <a:pt x="0" y="0"/>
                  </a:moveTo>
                  <a:lnTo>
                    <a:pt x="1366980" y="0"/>
                  </a:lnTo>
                  <a:lnTo>
                    <a:pt x="1366980" y="923585"/>
                  </a:lnTo>
                  <a:lnTo>
                    <a:pt x="0" y="923585"/>
                  </a:lnTo>
                  <a:close/>
                </a:path>
              </a:pathLst>
            </a:custGeom>
            <a:blipFill>
              <a:blip r:embed="rId3"/>
              <a:stretch>
                <a:fillRect l="-704" r="-704"/>
              </a:stretch>
            </a:blipFill>
          </p:spPr>
          <p:txBody>
            <a:bodyPr/>
            <a:lstStyle/>
            <a:p>
              <a:endParaRPr lang="en-US"/>
            </a:p>
          </p:txBody>
        </p:sp>
      </p:grpSp>
      <p:sp>
        <p:nvSpPr>
          <p:cNvPr id="26" name="TextBox 26"/>
          <p:cNvSpPr txBox="1"/>
          <p:nvPr/>
        </p:nvSpPr>
        <p:spPr>
          <a:xfrm>
            <a:off x="6512607" y="606719"/>
            <a:ext cx="5262786" cy="953135"/>
          </a:xfrm>
          <a:prstGeom prst="rect">
            <a:avLst/>
          </a:prstGeom>
        </p:spPr>
        <p:txBody>
          <a:bodyPr lIns="0" tIns="0" rIns="0" bIns="0" rtlCol="0" anchor="t">
            <a:spAutoFit/>
          </a:bodyPr>
          <a:lstStyle/>
          <a:p>
            <a:pPr algn="ctr">
              <a:lnSpc>
                <a:spcPts val="7840"/>
              </a:lnSpc>
            </a:pPr>
            <a:r>
              <a:rPr lang="en-US" sz="5600" b="1">
                <a:solidFill>
                  <a:srgbClr val="000000"/>
                </a:solidFill>
                <a:latin typeface="Montserrat Bold"/>
                <a:ea typeface="Montserrat Bold"/>
                <a:cs typeface="Montserrat Bold"/>
                <a:sym typeface="Montserrat Bold"/>
              </a:rPr>
              <a:t>Definition of...</a:t>
            </a:r>
          </a:p>
        </p:txBody>
      </p:sp>
      <p:sp>
        <p:nvSpPr>
          <p:cNvPr id="27" name="TextBox 27"/>
          <p:cNvSpPr txBox="1"/>
          <p:nvPr/>
        </p:nvSpPr>
        <p:spPr>
          <a:xfrm>
            <a:off x="6136891" y="2930224"/>
            <a:ext cx="5603525" cy="547371"/>
          </a:xfrm>
          <a:prstGeom prst="rect">
            <a:avLst/>
          </a:prstGeom>
        </p:spPr>
        <p:txBody>
          <a:bodyPr lIns="0" tIns="0" rIns="0" bIns="0" rtlCol="0" anchor="t">
            <a:spAutoFit/>
          </a:bodyPr>
          <a:lstStyle/>
          <a:p>
            <a:pPr algn="l">
              <a:lnSpc>
                <a:spcPts val="4479"/>
              </a:lnSpc>
            </a:pPr>
            <a:r>
              <a:rPr lang="en-US" sz="3199" b="1">
                <a:solidFill>
                  <a:srgbClr val="000000"/>
                </a:solidFill>
                <a:latin typeface="Lato Bold"/>
                <a:ea typeface="Lato Bold"/>
                <a:cs typeface="Lato Bold"/>
                <a:sym typeface="Lato Bold"/>
              </a:rPr>
              <a:t>“Utility appurtenances”</a:t>
            </a:r>
          </a:p>
        </p:txBody>
      </p:sp>
      <p:sp>
        <p:nvSpPr>
          <p:cNvPr id="28" name="TextBox 28"/>
          <p:cNvSpPr txBox="1"/>
          <p:nvPr/>
        </p:nvSpPr>
        <p:spPr>
          <a:xfrm>
            <a:off x="6086614" y="3604874"/>
            <a:ext cx="10546647" cy="1741170"/>
          </a:xfrm>
          <a:prstGeom prst="rect">
            <a:avLst/>
          </a:prstGeom>
        </p:spPr>
        <p:txBody>
          <a:bodyPr lIns="0" tIns="0" rIns="0" bIns="0" rtlCol="0" anchor="t">
            <a:spAutoFit/>
          </a:bodyPr>
          <a:lstStyle/>
          <a:p>
            <a:pPr marL="0" lvl="0" indent="0" algn="l">
              <a:lnSpc>
                <a:spcPts val="2939"/>
              </a:lnSpc>
              <a:spcBef>
                <a:spcPct val="0"/>
              </a:spcBef>
            </a:pPr>
            <a:r>
              <a:rPr lang="en-US" sz="2099" i="1" u="none" strike="noStrike" dirty="0">
                <a:solidFill>
                  <a:srgbClr val="000000"/>
                </a:solidFill>
                <a:latin typeface="Lato Italics"/>
                <a:ea typeface="Lato Italics"/>
                <a:cs typeface="Lato Italics"/>
                <a:sym typeface="Lato Italics"/>
              </a:rPr>
              <a:t>“’Utility appurtenances’ means the physical components and legal rights attached to a property that are necessary for providing utility services...”</a:t>
            </a:r>
          </a:p>
          <a:p>
            <a:pPr marL="0" lvl="0" indent="0" algn="l">
              <a:lnSpc>
                <a:spcPts val="2939"/>
              </a:lnSpc>
              <a:spcBef>
                <a:spcPct val="0"/>
              </a:spcBef>
            </a:pPr>
            <a:endParaRPr lang="en-US" sz="2099" i="1" u="none" strike="noStrike" dirty="0">
              <a:solidFill>
                <a:srgbClr val="000000"/>
              </a:solidFill>
              <a:latin typeface="Lato Italics"/>
              <a:ea typeface="Lato Italics"/>
              <a:cs typeface="Lato Italics"/>
              <a:sym typeface="Lato Italics"/>
            </a:endParaRPr>
          </a:p>
          <a:p>
            <a:pPr marL="388620" lvl="1" indent="-194310" algn="l">
              <a:lnSpc>
                <a:spcPts val="2520"/>
              </a:lnSpc>
              <a:buFont typeface="Arial"/>
              <a:buChar char="•"/>
            </a:pPr>
            <a:r>
              <a:rPr lang="en-US" sz="1800" u="none" strike="noStrike" dirty="0">
                <a:solidFill>
                  <a:srgbClr val="000000"/>
                </a:solidFill>
                <a:latin typeface="Lato"/>
                <a:ea typeface="Lato"/>
                <a:cs typeface="Lato"/>
                <a:sym typeface="Lato"/>
              </a:rPr>
              <a:t>This includes items that allow utility companies to access properties for installation, maintenance, and repair like, but not limited to: utility poles, meters, valves, electrical boxes, </a:t>
            </a:r>
            <a:r>
              <a:rPr lang="en-US" sz="1800" u="none" strike="noStrike">
                <a:solidFill>
                  <a:srgbClr val="000000"/>
                </a:solidFill>
                <a:latin typeface="Lato"/>
                <a:ea typeface="Lato"/>
                <a:cs typeface="Lato"/>
                <a:sym typeface="Lato"/>
              </a:rPr>
              <a:t>and pedestals.</a:t>
            </a:r>
            <a:endParaRPr lang="en-US" sz="1800" u="none" strike="noStrike" dirty="0">
              <a:solidFill>
                <a:srgbClr val="000000"/>
              </a:solidFill>
              <a:latin typeface="Lato"/>
              <a:ea typeface="Lato"/>
              <a:cs typeface="Lato"/>
              <a:sym typeface="Lato"/>
            </a:endParaRPr>
          </a:p>
        </p:txBody>
      </p:sp>
      <p:sp>
        <p:nvSpPr>
          <p:cNvPr id="29" name="TextBox 29"/>
          <p:cNvSpPr txBox="1"/>
          <p:nvPr/>
        </p:nvSpPr>
        <p:spPr>
          <a:xfrm>
            <a:off x="6136891" y="7167879"/>
            <a:ext cx="5797754" cy="547371"/>
          </a:xfrm>
          <a:prstGeom prst="rect">
            <a:avLst/>
          </a:prstGeom>
        </p:spPr>
        <p:txBody>
          <a:bodyPr lIns="0" tIns="0" rIns="0" bIns="0" rtlCol="0" anchor="t">
            <a:spAutoFit/>
          </a:bodyPr>
          <a:lstStyle/>
          <a:p>
            <a:pPr marL="0" lvl="1" indent="0" algn="l">
              <a:lnSpc>
                <a:spcPts val="4479"/>
              </a:lnSpc>
              <a:spcBef>
                <a:spcPct val="0"/>
              </a:spcBef>
            </a:pPr>
            <a:r>
              <a:rPr lang="en-US" sz="3199" b="1">
                <a:solidFill>
                  <a:srgbClr val="000000"/>
                </a:solidFill>
                <a:latin typeface="Lato Bold"/>
                <a:ea typeface="Lato Bold"/>
                <a:cs typeface="Lato Bold"/>
                <a:sym typeface="Lato Bold"/>
              </a:rPr>
              <a:t>“Localized pavement repair”</a:t>
            </a:r>
          </a:p>
        </p:txBody>
      </p:sp>
      <p:sp>
        <p:nvSpPr>
          <p:cNvPr id="30" name="Freeform 30"/>
          <p:cNvSpPr/>
          <p:nvPr/>
        </p:nvSpPr>
        <p:spPr>
          <a:xfrm>
            <a:off x="190609" y="9593351"/>
            <a:ext cx="723791" cy="504022"/>
          </a:xfrm>
          <a:custGeom>
            <a:avLst/>
            <a:gdLst/>
            <a:ahLst/>
            <a:cxnLst/>
            <a:rect l="l" t="t" r="r" b="b"/>
            <a:pathLst>
              <a:path w="723791" h="504022">
                <a:moveTo>
                  <a:pt x="0" y="0"/>
                </a:moveTo>
                <a:lnTo>
                  <a:pt x="723791" y="0"/>
                </a:lnTo>
                <a:lnTo>
                  <a:pt x="723791" y="504022"/>
                </a:lnTo>
                <a:lnTo>
                  <a:pt x="0" y="504022"/>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1" name="TextBox 31"/>
          <p:cNvSpPr txBox="1"/>
          <p:nvPr/>
        </p:nvSpPr>
        <p:spPr>
          <a:xfrm>
            <a:off x="1103941" y="9698995"/>
            <a:ext cx="3351758" cy="264160"/>
          </a:xfrm>
          <a:prstGeom prst="rect">
            <a:avLst/>
          </a:prstGeom>
        </p:spPr>
        <p:txBody>
          <a:bodyPr lIns="0" tIns="0" rIns="0" bIns="0" rtlCol="0" anchor="t">
            <a:spAutoFit/>
          </a:bodyPr>
          <a:lstStyle/>
          <a:p>
            <a:pPr algn="l">
              <a:lnSpc>
                <a:spcPts val="2239"/>
              </a:lnSpc>
            </a:pPr>
            <a:r>
              <a:rPr lang="en-US" sz="1599">
                <a:solidFill>
                  <a:srgbClr val="FFFFFF">
                    <a:alpha val="74902"/>
                  </a:srgbClr>
                </a:solidFill>
                <a:latin typeface="Montserrat"/>
                <a:ea typeface="Montserrat"/>
                <a:cs typeface="Montserrat"/>
                <a:sym typeface="Montserrat"/>
              </a:rPr>
              <a:t>Understanding HB 227 - OHIO811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grpSp>
        <p:nvGrpSpPr>
          <p:cNvPr id="2" name="Group 2"/>
          <p:cNvGrpSpPr/>
          <p:nvPr/>
        </p:nvGrpSpPr>
        <p:grpSpPr>
          <a:xfrm>
            <a:off x="12820784" y="-90382"/>
            <a:ext cx="5012297" cy="2307714"/>
            <a:chOff x="0" y="0"/>
            <a:chExt cx="1058027" cy="487127"/>
          </a:xfrm>
        </p:grpSpPr>
        <p:sp>
          <p:nvSpPr>
            <p:cNvPr id="3" name="Freeform 3"/>
            <p:cNvSpPr/>
            <p:nvPr/>
          </p:nvSpPr>
          <p:spPr>
            <a:xfrm>
              <a:off x="0" y="0"/>
              <a:ext cx="1058027" cy="487127"/>
            </a:xfrm>
            <a:custGeom>
              <a:avLst/>
              <a:gdLst/>
              <a:ahLst/>
              <a:cxnLst/>
              <a:rect l="l" t="t" r="r" b="b"/>
              <a:pathLst>
                <a:path w="1058027" h="487127">
                  <a:moveTo>
                    <a:pt x="0" y="0"/>
                  </a:moveTo>
                  <a:lnTo>
                    <a:pt x="1058027" y="0"/>
                  </a:lnTo>
                  <a:lnTo>
                    <a:pt x="1058027" y="487127"/>
                  </a:lnTo>
                  <a:lnTo>
                    <a:pt x="0" y="487127"/>
                  </a:lnTo>
                  <a:close/>
                </a:path>
              </a:pathLst>
            </a:custGeom>
            <a:blipFill>
              <a:blip r:embed="rId2"/>
              <a:stretch>
                <a:fillRect t="-31494" b="-31494"/>
              </a:stretch>
            </a:blipFill>
          </p:spPr>
          <p:txBody>
            <a:bodyPr/>
            <a:lstStyle/>
            <a:p>
              <a:endParaRPr lang="en-US"/>
            </a:p>
          </p:txBody>
        </p:sp>
      </p:grpSp>
      <p:grpSp>
        <p:nvGrpSpPr>
          <p:cNvPr id="4" name="Group 4"/>
          <p:cNvGrpSpPr/>
          <p:nvPr/>
        </p:nvGrpSpPr>
        <p:grpSpPr>
          <a:xfrm>
            <a:off x="12820784" y="5960829"/>
            <a:ext cx="5012297" cy="3297471"/>
            <a:chOff x="0" y="0"/>
            <a:chExt cx="1058027" cy="696051"/>
          </a:xfrm>
        </p:grpSpPr>
        <p:sp>
          <p:nvSpPr>
            <p:cNvPr id="5" name="Freeform 5"/>
            <p:cNvSpPr/>
            <p:nvPr/>
          </p:nvSpPr>
          <p:spPr>
            <a:xfrm>
              <a:off x="0" y="0"/>
              <a:ext cx="1058027" cy="696051"/>
            </a:xfrm>
            <a:custGeom>
              <a:avLst/>
              <a:gdLst/>
              <a:ahLst/>
              <a:cxnLst/>
              <a:rect l="l" t="t" r="r" b="b"/>
              <a:pathLst>
                <a:path w="1058027" h="696051">
                  <a:moveTo>
                    <a:pt x="0" y="0"/>
                  </a:moveTo>
                  <a:lnTo>
                    <a:pt x="1058027" y="0"/>
                  </a:lnTo>
                  <a:lnTo>
                    <a:pt x="1058027" y="696051"/>
                  </a:lnTo>
                  <a:lnTo>
                    <a:pt x="0" y="696051"/>
                  </a:lnTo>
                  <a:close/>
                </a:path>
              </a:pathLst>
            </a:custGeom>
            <a:blipFill>
              <a:blip r:embed="rId3"/>
              <a:stretch>
                <a:fillRect t="-48240" b="-54432"/>
              </a:stretch>
            </a:blipFill>
          </p:spPr>
          <p:txBody>
            <a:bodyPr/>
            <a:lstStyle/>
            <a:p>
              <a:endParaRPr lang="en-US"/>
            </a:p>
          </p:txBody>
        </p:sp>
      </p:grpSp>
      <p:grpSp>
        <p:nvGrpSpPr>
          <p:cNvPr id="6" name="Group 6"/>
          <p:cNvGrpSpPr/>
          <p:nvPr/>
        </p:nvGrpSpPr>
        <p:grpSpPr>
          <a:xfrm>
            <a:off x="12820784" y="2439685"/>
            <a:ext cx="5012297" cy="3297471"/>
            <a:chOff x="0" y="0"/>
            <a:chExt cx="1058027" cy="696051"/>
          </a:xfrm>
        </p:grpSpPr>
        <p:sp>
          <p:nvSpPr>
            <p:cNvPr id="7" name="Freeform 7"/>
            <p:cNvSpPr/>
            <p:nvPr/>
          </p:nvSpPr>
          <p:spPr>
            <a:xfrm>
              <a:off x="0" y="0"/>
              <a:ext cx="1058027" cy="696051"/>
            </a:xfrm>
            <a:custGeom>
              <a:avLst/>
              <a:gdLst/>
              <a:ahLst/>
              <a:cxnLst/>
              <a:rect l="l" t="t" r="r" b="b"/>
              <a:pathLst>
                <a:path w="1058027" h="696051">
                  <a:moveTo>
                    <a:pt x="0" y="0"/>
                  </a:moveTo>
                  <a:lnTo>
                    <a:pt x="1058027" y="0"/>
                  </a:lnTo>
                  <a:lnTo>
                    <a:pt x="1058027" y="696051"/>
                  </a:lnTo>
                  <a:lnTo>
                    <a:pt x="0" y="696051"/>
                  </a:lnTo>
                  <a:close/>
                </a:path>
              </a:pathLst>
            </a:custGeom>
            <a:blipFill>
              <a:blip r:embed="rId4"/>
              <a:stretch>
                <a:fillRect t="-4278" b="-4278"/>
              </a:stretch>
            </a:blipFill>
          </p:spPr>
          <p:txBody>
            <a:bodyPr/>
            <a:lstStyle/>
            <a:p>
              <a:endParaRPr lang="en-US"/>
            </a:p>
          </p:txBody>
        </p:sp>
      </p:grpSp>
      <p:grpSp>
        <p:nvGrpSpPr>
          <p:cNvPr id="8" name="Group 8"/>
          <p:cNvGrpSpPr/>
          <p:nvPr/>
        </p:nvGrpSpPr>
        <p:grpSpPr>
          <a:xfrm>
            <a:off x="1316669" y="792856"/>
            <a:ext cx="2328919" cy="471687"/>
            <a:chOff x="0" y="0"/>
            <a:chExt cx="3105226" cy="628916"/>
          </a:xfrm>
        </p:grpSpPr>
        <p:grpSp>
          <p:nvGrpSpPr>
            <p:cNvPr id="9" name="Group 9"/>
            <p:cNvGrpSpPr/>
            <p:nvPr/>
          </p:nvGrpSpPr>
          <p:grpSpPr>
            <a:xfrm>
              <a:off x="0" y="0"/>
              <a:ext cx="3105226" cy="628916"/>
              <a:chOff x="0" y="0"/>
              <a:chExt cx="705550" cy="142898"/>
            </a:xfrm>
          </p:grpSpPr>
          <p:sp>
            <p:nvSpPr>
              <p:cNvPr id="10" name="Freeform 10"/>
              <p:cNvSpPr/>
              <p:nvPr/>
            </p:nvSpPr>
            <p:spPr>
              <a:xfrm>
                <a:off x="0" y="0"/>
                <a:ext cx="705550" cy="142898"/>
              </a:xfrm>
              <a:custGeom>
                <a:avLst/>
                <a:gdLst/>
                <a:ahLst/>
                <a:cxnLst/>
                <a:rect l="l" t="t" r="r" b="b"/>
                <a:pathLst>
                  <a:path w="705550" h="142898">
                    <a:moveTo>
                      <a:pt x="0" y="0"/>
                    </a:moveTo>
                    <a:lnTo>
                      <a:pt x="705550" y="0"/>
                    </a:lnTo>
                    <a:lnTo>
                      <a:pt x="705550" y="142898"/>
                    </a:lnTo>
                    <a:lnTo>
                      <a:pt x="0" y="142898"/>
                    </a:lnTo>
                    <a:close/>
                  </a:path>
                </a:pathLst>
              </a:custGeom>
              <a:solidFill>
                <a:srgbClr val="125598"/>
              </a:solidFill>
            </p:spPr>
            <p:txBody>
              <a:bodyPr/>
              <a:lstStyle/>
              <a:p>
                <a:endParaRPr lang="en-US"/>
              </a:p>
            </p:txBody>
          </p:sp>
          <p:sp>
            <p:nvSpPr>
              <p:cNvPr id="11" name="TextBox 11"/>
              <p:cNvSpPr txBox="1"/>
              <p:nvPr/>
            </p:nvSpPr>
            <p:spPr>
              <a:xfrm>
                <a:off x="0" y="-47625"/>
                <a:ext cx="705550" cy="190523"/>
              </a:xfrm>
              <a:prstGeom prst="rect">
                <a:avLst/>
              </a:prstGeom>
            </p:spPr>
            <p:txBody>
              <a:bodyPr lIns="50800" tIns="50800" rIns="50800" bIns="50800" rtlCol="0" anchor="ctr"/>
              <a:lstStyle/>
              <a:p>
                <a:pPr algn="ctr">
                  <a:lnSpc>
                    <a:spcPts val="3591"/>
                  </a:lnSpc>
                </a:pPr>
                <a:endParaRPr/>
              </a:p>
            </p:txBody>
          </p:sp>
        </p:grpSp>
        <p:sp>
          <p:nvSpPr>
            <p:cNvPr id="12" name="TextBox 12"/>
            <p:cNvSpPr txBox="1"/>
            <p:nvPr/>
          </p:nvSpPr>
          <p:spPr>
            <a:xfrm>
              <a:off x="203734" y="21164"/>
              <a:ext cx="2697758" cy="525145"/>
            </a:xfrm>
            <a:prstGeom prst="rect">
              <a:avLst/>
            </a:prstGeom>
          </p:spPr>
          <p:txBody>
            <a:bodyPr lIns="0" tIns="0" rIns="0" bIns="0" rtlCol="0" anchor="t">
              <a:spAutoFit/>
            </a:bodyPr>
            <a:lstStyle/>
            <a:p>
              <a:pPr algn="l">
                <a:lnSpc>
                  <a:spcPts val="3359"/>
                </a:lnSpc>
              </a:pPr>
              <a:r>
                <a:rPr lang="en-US" sz="2399">
                  <a:solidFill>
                    <a:srgbClr val="FFFFFF"/>
                  </a:solidFill>
                  <a:latin typeface="Lato"/>
                  <a:ea typeface="Lato"/>
                  <a:cs typeface="Lato"/>
                  <a:sym typeface="Lato"/>
                </a:rPr>
                <a:t>ORC 3781.261</a:t>
              </a:r>
            </a:p>
          </p:txBody>
        </p:sp>
      </p:grpSp>
      <p:grpSp>
        <p:nvGrpSpPr>
          <p:cNvPr id="13" name="Group 13"/>
          <p:cNvGrpSpPr/>
          <p:nvPr/>
        </p:nvGrpSpPr>
        <p:grpSpPr>
          <a:xfrm>
            <a:off x="7958873" y="5555531"/>
            <a:ext cx="5917693" cy="3467723"/>
            <a:chOff x="0" y="0"/>
            <a:chExt cx="1558569" cy="913310"/>
          </a:xfrm>
        </p:grpSpPr>
        <p:sp>
          <p:nvSpPr>
            <p:cNvPr id="14" name="Freeform 14"/>
            <p:cNvSpPr/>
            <p:nvPr/>
          </p:nvSpPr>
          <p:spPr>
            <a:xfrm>
              <a:off x="0" y="0"/>
              <a:ext cx="1558569" cy="913310"/>
            </a:xfrm>
            <a:custGeom>
              <a:avLst/>
              <a:gdLst/>
              <a:ahLst/>
              <a:cxnLst/>
              <a:rect l="l" t="t" r="r" b="b"/>
              <a:pathLst>
                <a:path w="1558569" h="913310">
                  <a:moveTo>
                    <a:pt x="0" y="0"/>
                  </a:moveTo>
                  <a:lnTo>
                    <a:pt x="1558569" y="0"/>
                  </a:lnTo>
                  <a:lnTo>
                    <a:pt x="1558569" y="913310"/>
                  </a:lnTo>
                  <a:lnTo>
                    <a:pt x="0" y="913310"/>
                  </a:lnTo>
                  <a:close/>
                </a:path>
              </a:pathLst>
            </a:custGeom>
            <a:solidFill>
              <a:srgbClr val="125598"/>
            </a:solidFill>
          </p:spPr>
          <p:txBody>
            <a:bodyPr/>
            <a:lstStyle/>
            <a:p>
              <a:endParaRPr lang="en-US"/>
            </a:p>
          </p:txBody>
        </p:sp>
        <p:sp>
          <p:nvSpPr>
            <p:cNvPr id="15" name="TextBox 15"/>
            <p:cNvSpPr txBox="1"/>
            <p:nvPr/>
          </p:nvSpPr>
          <p:spPr>
            <a:xfrm>
              <a:off x="0" y="-47625"/>
              <a:ext cx="1558569" cy="960935"/>
            </a:xfrm>
            <a:prstGeom prst="rect">
              <a:avLst/>
            </a:prstGeom>
          </p:spPr>
          <p:txBody>
            <a:bodyPr lIns="50800" tIns="50800" rIns="50800" bIns="50800" rtlCol="0" anchor="ctr"/>
            <a:lstStyle/>
            <a:p>
              <a:pPr algn="ctr">
                <a:lnSpc>
                  <a:spcPts val="3591"/>
                </a:lnSpc>
              </a:pPr>
              <a:endParaRPr/>
            </a:p>
          </p:txBody>
        </p:sp>
      </p:grpSp>
      <p:grpSp>
        <p:nvGrpSpPr>
          <p:cNvPr id="16" name="Group 16"/>
          <p:cNvGrpSpPr/>
          <p:nvPr/>
        </p:nvGrpSpPr>
        <p:grpSpPr>
          <a:xfrm>
            <a:off x="912742" y="5545239"/>
            <a:ext cx="6720012" cy="3478015"/>
            <a:chOff x="0" y="0"/>
            <a:chExt cx="1769880" cy="916020"/>
          </a:xfrm>
        </p:grpSpPr>
        <p:sp>
          <p:nvSpPr>
            <p:cNvPr id="17" name="Freeform 17"/>
            <p:cNvSpPr/>
            <p:nvPr/>
          </p:nvSpPr>
          <p:spPr>
            <a:xfrm>
              <a:off x="0" y="0"/>
              <a:ext cx="1769880" cy="916020"/>
            </a:xfrm>
            <a:custGeom>
              <a:avLst/>
              <a:gdLst/>
              <a:ahLst/>
              <a:cxnLst/>
              <a:rect l="l" t="t" r="r" b="b"/>
              <a:pathLst>
                <a:path w="1769880" h="916020">
                  <a:moveTo>
                    <a:pt x="0" y="0"/>
                  </a:moveTo>
                  <a:lnTo>
                    <a:pt x="1769880" y="0"/>
                  </a:lnTo>
                  <a:lnTo>
                    <a:pt x="1769880" y="916020"/>
                  </a:lnTo>
                  <a:lnTo>
                    <a:pt x="0" y="916020"/>
                  </a:lnTo>
                  <a:close/>
                </a:path>
              </a:pathLst>
            </a:custGeom>
            <a:solidFill>
              <a:srgbClr val="125598"/>
            </a:solidFill>
          </p:spPr>
          <p:txBody>
            <a:bodyPr/>
            <a:lstStyle/>
            <a:p>
              <a:endParaRPr lang="en-US"/>
            </a:p>
          </p:txBody>
        </p:sp>
        <p:sp>
          <p:nvSpPr>
            <p:cNvPr id="18" name="TextBox 18"/>
            <p:cNvSpPr txBox="1"/>
            <p:nvPr/>
          </p:nvSpPr>
          <p:spPr>
            <a:xfrm>
              <a:off x="0" y="-47625"/>
              <a:ext cx="1769880" cy="963645"/>
            </a:xfrm>
            <a:prstGeom prst="rect">
              <a:avLst/>
            </a:prstGeom>
          </p:spPr>
          <p:txBody>
            <a:bodyPr lIns="50800" tIns="50800" rIns="50800" bIns="50800" rtlCol="0" anchor="ctr"/>
            <a:lstStyle/>
            <a:p>
              <a:pPr algn="ctr">
                <a:lnSpc>
                  <a:spcPts val="3591"/>
                </a:lnSpc>
              </a:pPr>
              <a:endParaRPr/>
            </a:p>
          </p:txBody>
        </p:sp>
      </p:grpSp>
      <p:grpSp>
        <p:nvGrpSpPr>
          <p:cNvPr id="19" name="Group 19"/>
          <p:cNvGrpSpPr/>
          <p:nvPr/>
        </p:nvGrpSpPr>
        <p:grpSpPr>
          <a:xfrm>
            <a:off x="-288009" y="9332584"/>
            <a:ext cx="6394199" cy="698067"/>
            <a:chOff x="0" y="0"/>
            <a:chExt cx="1634731" cy="178467"/>
          </a:xfrm>
        </p:grpSpPr>
        <p:sp>
          <p:nvSpPr>
            <p:cNvPr id="20" name="Freeform 20"/>
            <p:cNvSpPr/>
            <p:nvPr/>
          </p:nvSpPr>
          <p:spPr>
            <a:xfrm>
              <a:off x="0" y="0"/>
              <a:ext cx="1634731" cy="178467"/>
            </a:xfrm>
            <a:custGeom>
              <a:avLst/>
              <a:gdLst/>
              <a:ahLst/>
              <a:cxnLst/>
              <a:rect l="l" t="t" r="r" b="b"/>
              <a:pathLst>
                <a:path w="1634731" h="178467">
                  <a:moveTo>
                    <a:pt x="0" y="0"/>
                  </a:moveTo>
                  <a:lnTo>
                    <a:pt x="1634731" y="0"/>
                  </a:lnTo>
                  <a:lnTo>
                    <a:pt x="1634731" y="178467"/>
                  </a:lnTo>
                  <a:lnTo>
                    <a:pt x="0" y="178467"/>
                  </a:lnTo>
                  <a:close/>
                </a:path>
              </a:pathLst>
            </a:custGeom>
            <a:solidFill>
              <a:srgbClr val="F9F9F9"/>
            </a:solidFill>
          </p:spPr>
          <p:txBody>
            <a:bodyPr/>
            <a:lstStyle/>
            <a:p>
              <a:endParaRPr lang="en-US"/>
            </a:p>
          </p:txBody>
        </p:sp>
        <p:sp>
          <p:nvSpPr>
            <p:cNvPr id="21" name="TextBox 21"/>
            <p:cNvSpPr txBox="1"/>
            <p:nvPr/>
          </p:nvSpPr>
          <p:spPr>
            <a:xfrm>
              <a:off x="0" y="-47625"/>
              <a:ext cx="1634731" cy="226092"/>
            </a:xfrm>
            <a:prstGeom prst="rect">
              <a:avLst/>
            </a:prstGeom>
          </p:spPr>
          <p:txBody>
            <a:bodyPr lIns="52333" tIns="52333" rIns="52333" bIns="52333" rtlCol="0" anchor="ctr"/>
            <a:lstStyle/>
            <a:p>
              <a:pPr algn="ctr">
                <a:lnSpc>
                  <a:spcPts val="3591"/>
                </a:lnSpc>
              </a:pPr>
              <a:endParaRPr/>
            </a:p>
          </p:txBody>
        </p:sp>
      </p:grpSp>
      <p:sp>
        <p:nvSpPr>
          <p:cNvPr id="24" name="TextBox 24"/>
          <p:cNvSpPr txBox="1"/>
          <p:nvPr/>
        </p:nvSpPr>
        <p:spPr>
          <a:xfrm>
            <a:off x="554678" y="9533980"/>
            <a:ext cx="11103025" cy="295275"/>
          </a:xfrm>
          <a:prstGeom prst="rect">
            <a:avLst/>
          </a:prstGeom>
        </p:spPr>
        <p:txBody>
          <a:bodyPr lIns="0" tIns="0" rIns="0" bIns="0" rtlCol="0" anchor="t">
            <a:spAutoFit/>
          </a:bodyPr>
          <a:lstStyle/>
          <a:p>
            <a:pPr algn="l">
              <a:lnSpc>
                <a:spcPts val="2399"/>
              </a:lnSpc>
            </a:pPr>
            <a:r>
              <a:rPr lang="en-US" sz="1999" b="1" dirty="0">
                <a:solidFill>
                  <a:srgbClr val="125598"/>
                </a:solidFill>
                <a:latin typeface="Lato Bold"/>
                <a:ea typeface="Lato Bold"/>
                <a:cs typeface="Lato Bold"/>
                <a:sym typeface="Lato Bold"/>
              </a:rPr>
              <a:t>Compliance failure with training requirements is enforceable (as defined in ORC 4913.01)</a:t>
            </a:r>
          </a:p>
        </p:txBody>
      </p:sp>
      <p:grpSp>
        <p:nvGrpSpPr>
          <p:cNvPr id="35" name="Group 34">
            <a:extLst>
              <a:ext uri="{FF2B5EF4-FFF2-40B4-BE49-F238E27FC236}">
                <a16:creationId xmlns:a16="http://schemas.microsoft.com/office/drawing/2014/main" id="{1390B284-8754-82A7-0A71-3EDFDE8F7A94}"/>
              </a:ext>
            </a:extLst>
          </p:cNvPr>
          <p:cNvGrpSpPr/>
          <p:nvPr/>
        </p:nvGrpSpPr>
        <p:grpSpPr>
          <a:xfrm>
            <a:off x="-288009" y="9332584"/>
            <a:ext cx="11963794" cy="679292"/>
            <a:chOff x="-288009" y="9332584"/>
            <a:chExt cx="11963794" cy="679292"/>
          </a:xfrm>
        </p:grpSpPr>
        <p:sp>
          <p:nvSpPr>
            <p:cNvPr id="22" name="Freeform 22"/>
            <p:cNvSpPr/>
            <p:nvPr/>
          </p:nvSpPr>
          <p:spPr>
            <a:xfrm flipH="1">
              <a:off x="-288009" y="9332584"/>
              <a:ext cx="5041139" cy="679292"/>
            </a:xfrm>
            <a:custGeom>
              <a:avLst/>
              <a:gdLst/>
              <a:ahLst/>
              <a:cxnLst/>
              <a:rect l="l" t="t" r="r" b="b"/>
              <a:pathLst>
                <a:path w="5041139" h="679292">
                  <a:moveTo>
                    <a:pt x="5041139" y="0"/>
                  </a:moveTo>
                  <a:lnTo>
                    <a:pt x="0" y="0"/>
                  </a:lnTo>
                  <a:lnTo>
                    <a:pt x="0" y="679292"/>
                  </a:lnTo>
                  <a:lnTo>
                    <a:pt x="5041139" y="679292"/>
                  </a:lnTo>
                  <a:lnTo>
                    <a:pt x="5041139" y="0"/>
                  </a:lnTo>
                  <a:close/>
                </a:path>
              </a:pathLst>
            </a:custGeom>
            <a:blipFill>
              <a:blip r:embed="rId5">
                <a:extLst>
                  <a:ext uri="{96DAC541-7B7A-43D3-8B79-37D633B846F1}">
                    <asvg:svgBlip xmlns:asvg="http://schemas.microsoft.com/office/drawing/2016/SVG/main" r:embed="rId6"/>
                  </a:ext>
                </a:extLst>
              </a:blip>
              <a:stretch>
                <a:fillRect l="-18461"/>
              </a:stretch>
            </a:blipFill>
          </p:spPr>
          <p:txBody>
            <a:bodyPr/>
            <a:lstStyle/>
            <a:p>
              <a:endParaRPr lang="en-US"/>
            </a:p>
          </p:txBody>
        </p:sp>
        <p:sp>
          <p:nvSpPr>
            <p:cNvPr id="23" name="Freeform 23"/>
            <p:cNvSpPr/>
            <p:nvPr/>
          </p:nvSpPr>
          <p:spPr>
            <a:xfrm flipH="1">
              <a:off x="6182117" y="9332584"/>
              <a:ext cx="5493668" cy="679292"/>
            </a:xfrm>
            <a:custGeom>
              <a:avLst/>
              <a:gdLst/>
              <a:ahLst/>
              <a:cxnLst/>
              <a:rect l="l" t="t" r="r" b="b"/>
              <a:pathLst>
                <a:path w="5493668" h="679292">
                  <a:moveTo>
                    <a:pt x="5493668" y="0"/>
                  </a:moveTo>
                  <a:lnTo>
                    <a:pt x="0" y="0"/>
                  </a:lnTo>
                  <a:lnTo>
                    <a:pt x="0" y="679292"/>
                  </a:lnTo>
                  <a:lnTo>
                    <a:pt x="5493668" y="679292"/>
                  </a:lnTo>
                  <a:lnTo>
                    <a:pt x="5493668" y="0"/>
                  </a:lnTo>
                  <a:close/>
                </a:path>
              </a:pathLst>
            </a:custGeom>
            <a:blipFill>
              <a:blip r:embed="rId7">
                <a:extLst>
                  <a:ext uri="{96DAC541-7B7A-43D3-8B79-37D633B846F1}">
                    <asvg:svgBlip xmlns:asvg="http://schemas.microsoft.com/office/drawing/2016/SVG/main" r:embed="rId8"/>
                  </a:ext>
                </a:extLst>
              </a:blip>
              <a:stretch>
                <a:fillRect r="-8703"/>
              </a:stretch>
            </a:blipFill>
          </p:spPr>
          <p:txBody>
            <a:bodyPr/>
            <a:lstStyle/>
            <a:p>
              <a:endParaRPr lang="en-US"/>
            </a:p>
          </p:txBody>
        </p:sp>
        <p:sp>
          <p:nvSpPr>
            <p:cNvPr id="25" name="Freeform 25"/>
            <p:cNvSpPr/>
            <p:nvPr/>
          </p:nvSpPr>
          <p:spPr>
            <a:xfrm flipH="1">
              <a:off x="3349752" y="9332584"/>
              <a:ext cx="4716509" cy="664904"/>
            </a:xfrm>
            <a:custGeom>
              <a:avLst/>
              <a:gdLst/>
              <a:ahLst/>
              <a:cxnLst/>
              <a:rect l="l" t="t" r="r" b="b"/>
              <a:pathLst>
                <a:path w="4716509" h="664904">
                  <a:moveTo>
                    <a:pt x="4716509" y="0"/>
                  </a:moveTo>
                  <a:lnTo>
                    <a:pt x="0" y="0"/>
                  </a:lnTo>
                  <a:lnTo>
                    <a:pt x="0" y="664904"/>
                  </a:lnTo>
                  <a:lnTo>
                    <a:pt x="4716509" y="664904"/>
                  </a:lnTo>
                  <a:lnTo>
                    <a:pt x="4716509" y="0"/>
                  </a:lnTo>
                  <a:close/>
                </a:path>
              </a:pathLst>
            </a:custGeom>
            <a:blipFill>
              <a:blip r:embed="rId5">
                <a:extLst>
                  <a:ext uri="{96DAC541-7B7A-43D3-8B79-37D633B846F1}">
                    <asvg:svgBlip xmlns:asvg="http://schemas.microsoft.com/office/drawing/2016/SVG/main" r:embed="rId6"/>
                  </a:ext>
                </a:extLst>
              </a:blip>
              <a:stretch>
                <a:fillRect l="-19731" r="-6882" b="-2163"/>
              </a:stretch>
            </a:blipFill>
          </p:spPr>
          <p:txBody>
            <a:bodyPr/>
            <a:lstStyle/>
            <a:p>
              <a:endParaRPr lang="en-US"/>
            </a:p>
          </p:txBody>
        </p:sp>
      </p:grpSp>
      <p:sp>
        <p:nvSpPr>
          <p:cNvPr id="26" name="TextBox 26"/>
          <p:cNvSpPr txBox="1"/>
          <p:nvPr/>
        </p:nvSpPr>
        <p:spPr>
          <a:xfrm>
            <a:off x="1316669" y="3953716"/>
            <a:ext cx="7827331" cy="1108675"/>
          </a:xfrm>
          <a:prstGeom prst="rect">
            <a:avLst/>
          </a:prstGeom>
        </p:spPr>
        <p:txBody>
          <a:bodyPr lIns="0" tIns="0" rIns="0" bIns="0" rtlCol="0" anchor="t">
            <a:spAutoFit/>
          </a:bodyPr>
          <a:lstStyle/>
          <a:p>
            <a:pPr algn="l">
              <a:lnSpc>
                <a:spcPts val="2941"/>
              </a:lnSpc>
            </a:pPr>
            <a:r>
              <a:rPr lang="en-US" sz="2101">
                <a:solidFill>
                  <a:srgbClr val="000000"/>
                </a:solidFill>
                <a:latin typeface="Lato"/>
                <a:ea typeface="Lato"/>
                <a:cs typeface="Lato"/>
                <a:sym typeface="Lato"/>
              </a:rPr>
              <a:t>Further </a:t>
            </a:r>
            <a:r>
              <a:rPr lang="en-US" sz="2101" b="1">
                <a:solidFill>
                  <a:srgbClr val="000000"/>
                </a:solidFill>
                <a:latin typeface="Lato Bold"/>
                <a:ea typeface="Lato Bold"/>
                <a:cs typeface="Lato Bold"/>
                <a:sym typeface="Lato Bold"/>
              </a:rPr>
              <a:t>clarifies </a:t>
            </a:r>
            <a:r>
              <a:rPr lang="en-US" sz="2101">
                <a:solidFill>
                  <a:srgbClr val="000000"/>
                </a:solidFill>
                <a:latin typeface="Lato"/>
                <a:ea typeface="Lato"/>
                <a:cs typeface="Lato"/>
                <a:sym typeface="Lato"/>
              </a:rPr>
              <a:t>existing ORC training requirements and </a:t>
            </a:r>
            <a:r>
              <a:rPr lang="en-US" sz="2101" b="1">
                <a:solidFill>
                  <a:srgbClr val="000000"/>
                </a:solidFill>
                <a:latin typeface="Lato Bold"/>
                <a:ea typeface="Lato Bold"/>
                <a:cs typeface="Lato Bold"/>
                <a:sym typeface="Lato Bold"/>
              </a:rPr>
              <a:t>mandates </a:t>
            </a:r>
            <a:r>
              <a:rPr lang="en-US" sz="2101">
                <a:solidFill>
                  <a:srgbClr val="000000"/>
                </a:solidFill>
                <a:latin typeface="Lato"/>
                <a:ea typeface="Lato"/>
                <a:cs typeface="Lato"/>
                <a:sym typeface="Lato"/>
              </a:rPr>
              <a:t>standardized training across all who have a responsibility to the 811 notification process.</a:t>
            </a:r>
          </a:p>
        </p:txBody>
      </p:sp>
      <p:sp>
        <p:nvSpPr>
          <p:cNvPr id="27" name="TextBox 27"/>
          <p:cNvSpPr txBox="1"/>
          <p:nvPr/>
        </p:nvSpPr>
        <p:spPr>
          <a:xfrm>
            <a:off x="1313912" y="8036133"/>
            <a:ext cx="5984498" cy="604520"/>
          </a:xfrm>
          <a:prstGeom prst="rect">
            <a:avLst/>
          </a:prstGeom>
        </p:spPr>
        <p:txBody>
          <a:bodyPr lIns="0" tIns="0" rIns="0" bIns="0" rtlCol="0" anchor="t">
            <a:spAutoFit/>
          </a:bodyPr>
          <a:lstStyle/>
          <a:p>
            <a:pPr marL="410209" lvl="1" indent="-205105" algn="l">
              <a:lnSpc>
                <a:spcPts val="2469"/>
              </a:lnSpc>
              <a:buFont typeface="Arial"/>
              <a:buChar char="•"/>
            </a:pPr>
            <a:r>
              <a:rPr lang="en-US" sz="1899">
                <a:solidFill>
                  <a:srgbClr val="FFFFFF"/>
                </a:solidFill>
                <a:latin typeface="Lato"/>
                <a:ea typeface="Lato"/>
                <a:cs typeface="Lato"/>
                <a:sym typeface="Lato"/>
              </a:rPr>
              <a:t>The laws &amp; regulations described in sections 153.64 and 3781.25 to 3781.34 of the Revised Code</a:t>
            </a:r>
          </a:p>
        </p:txBody>
      </p:sp>
      <p:sp>
        <p:nvSpPr>
          <p:cNvPr id="28" name="TextBox 28"/>
          <p:cNvSpPr txBox="1"/>
          <p:nvPr/>
        </p:nvSpPr>
        <p:spPr>
          <a:xfrm>
            <a:off x="8363180" y="5959937"/>
            <a:ext cx="5090768" cy="824865"/>
          </a:xfrm>
          <a:prstGeom prst="rect">
            <a:avLst/>
          </a:prstGeom>
        </p:spPr>
        <p:txBody>
          <a:bodyPr lIns="0" tIns="0" rIns="0" bIns="0" rtlCol="0" anchor="t">
            <a:spAutoFit/>
          </a:bodyPr>
          <a:lstStyle/>
          <a:p>
            <a:pPr algn="l">
              <a:lnSpc>
                <a:spcPts val="3359"/>
              </a:lnSpc>
            </a:pPr>
            <a:r>
              <a:rPr lang="en-US" sz="2400" b="1">
                <a:solidFill>
                  <a:srgbClr val="FFFFFF"/>
                </a:solidFill>
                <a:latin typeface="Lato Bold"/>
                <a:ea typeface="Lato Bold"/>
                <a:cs typeface="Lato Bold"/>
                <a:sym typeface="Lato Bold"/>
              </a:rPr>
              <a:t>Requires employers to provide and document employees training:</a:t>
            </a:r>
          </a:p>
        </p:txBody>
      </p:sp>
      <p:sp>
        <p:nvSpPr>
          <p:cNvPr id="29" name="TextBox 29"/>
          <p:cNvSpPr txBox="1"/>
          <p:nvPr/>
        </p:nvSpPr>
        <p:spPr>
          <a:xfrm>
            <a:off x="8363180" y="7013402"/>
            <a:ext cx="5090768" cy="1323340"/>
          </a:xfrm>
          <a:prstGeom prst="rect">
            <a:avLst/>
          </a:prstGeom>
        </p:spPr>
        <p:txBody>
          <a:bodyPr lIns="0" tIns="0" rIns="0" bIns="0" rtlCol="0" anchor="t">
            <a:spAutoFit/>
          </a:bodyPr>
          <a:lstStyle/>
          <a:p>
            <a:pPr algn="l">
              <a:lnSpc>
                <a:spcPts val="2659"/>
              </a:lnSpc>
            </a:pPr>
            <a:r>
              <a:rPr lang="en-US" sz="1899">
                <a:solidFill>
                  <a:srgbClr val="FFFFFF"/>
                </a:solidFill>
                <a:latin typeface="Lato"/>
                <a:ea typeface="Lato"/>
                <a:cs typeface="Lato"/>
                <a:sym typeface="Lato"/>
              </a:rPr>
              <a:t>which is to be provided at the time of initial assignment, every five years thereafter, or whenever changes occur to Chapters 3781. or 4913. of the Revised Code.</a:t>
            </a:r>
          </a:p>
        </p:txBody>
      </p:sp>
      <p:sp>
        <p:nvSpPr>
          <p:cNvPr id="30" name="TextBox 30"/>
          <p:cNvSpPr txBox="1"/>
          <p:nvPr/>
        </p:nvSpPr>
        <p:spPr>
          <a:xfrm>
            <a:off x="1273838" y="1362916"/>
            <a:ext cx="7870161" cy="2577629"/>
          </a:xfrm>
          <a:prstGeom prst="rect">
            <a:avLst/>
          </a:prstGeom>
        </p:spPr>
        <p:txBody>
          <a:bodyPr wrap="square" lIns="0" tIns="0" rIns="0" bIns="0" rtlCol="0" anchor="t">
            <a:spAutoFit/>
          </a:bodyPr>
          <a:lstStyle/>
          <a:p>
            <a:pPr algn="l">
              <a:lnSpc>
                <a:spcPts val="6720"/>
              </a:lnSpc>
            </a:pPr>
            <a:r>
              <a:rPr lang="en-US" sz="5600" b="1" dirty="0">
                <a:solidFill>
                  <a:srgbClr val="000000"/>
                </a:solidFill>
                <a:latin typeface="Montserrat Bold"/>
                <a:ea typeface="Montserrat Bold"/>
                <a:cs typeface="Montserrat Bold"/>
                <a:sym typeface="Montserrat Bold"/>
              </a:rPr>
              <a:t>Protection of Underground Utility Facilities Training</a:t>
            </a:r>
          </a:p>
        </p:txBody>
      </p:sp>
      <p:sp>
        <p:nvSpPr>
          <p:cNvPr id="31" name="TextBox 31"/>
          <p:cNvSpPr txBox="1"/>
          <p:nvPr/>
        </p:nvSpPr>
        <p:spPr>
          <a:xfrm>
            <a:off x="1313912" y="5781886"/>
            <a:ext cx="5703578" cy="405765"/>
          </a:xfrm>
          <a:prstGeom prst="rect">
            <a:avLst/>
          </a:prstGeom>
        </p:spPr>
        <p:txBody>
          <a:bodyPr lIns="0" tIns="0" rIns="0" bIns="0" rtlCol="0" anchor="t">
            <a:spAutoFit/>
          </a:bodyPr>
          <a:lstStyle/>
          <a:p>
            <a:pPr algn="l">
              <a:lnSpc>
                <a:spcPts val="3359"/>
              </a:lnSpc>
            </a:pPr>
            <a:r>
              <a:rPr lang="en-US" sz="2400" b="1">
                <a:solidFill>
                  <a:srgbClr val="FFFFFF"/>
                </a:solidFill>
                <a:latin typeface="Lato Bold"/>
                <a:ea typeface="Lato Bold"/>
                <a:cs typeface="Lato Bold"/>
                <a:sym typeface="Lato Bold"/>
              </a:rPr>
              <a:t>Employee training requirements shall be:</a:t>
            </a:r>
          </a:p>
        </p:txBody>
      </p:sp>
      <p:sp>
        <p:nvSpPr>
          <p:cNvPr id="32" name="TextBox 32"/>
          <p:cNvSpPr txBox="1"/>
          <p:nvPr/>
        </p:nvSpPr>
        <p:spPr>
          <a:xfrm>
            <a:off x="1313912" y="6347033"/>
            <a:ext cx="5703578" cy="1612900"/>
          </a:xfrm>
          <a:prstGeom prst="rect">
            <a:avLst/>
          </a:prstGeom>
        </p:spPr>
        <p:txBody>
          <a:bodyPr lIns="0" tIns="0" rIns="0" bIns="0" rtlCol="0" anchor="t">
            <a:spAutoFit/>
          </a:bodyPr>
          <a:lstStyle/>
          <a:p>
            <a:pPr marL="410209" lvl="1" indent="-205105" algn="l">
              <a:lnSpc>
                <a:spcPts val="3229"/>
              </a:lnSpc>
              <a:buFont typeface="Arial"/>
              <a:buChar char="•"/>
            </a:pPr>
            <a:r>
              <a:rPr lang="en-US" sz="1899">
                <a:solidFill>
                  <a:srgbClr val="FFFFFF"/>
                </a:solidFill>
                <a:latin typeface="Lato"/>
                <a:ea typeface="Lato"/>
                <a:cs typeface="Lato"/>
                <a:sym typeface="Lato"/>
              </a:rPr>
              <a:t>The one-call OHIO811 notification process</a:t>
            </a:r>
          </a:p>
          <a:p>
            <a:pPr marL="410209" lvl="1" indent="-205105" algn="l">
              <a:lnSpc>
                <a:spcPts val="3229"/>
              </a:lnSpc>
              <a:buFont typeface="Arial"/>
              <a:buChar char="•"/>
            </a:pPr>
            <a:r>
              <a:rPr lang="en-US" sz="1899">
                <a:solidFill>
                  <a:srgbClr val="FFFFFF"/>
                </a:solidFill>
                <a:latin typeface="Lato"/>
                <a:ea typeface="Lato"/>
                <a:cs typeface="Lato"/>
                <a:sym typeface="Lato"/>
              </a:rPr>
              <a:t>Responsibilities of utilities &amp; excavators</a:t>
            </a:r>
          </a:p>
          <a:p>
            <a:pPr marL="410209" lvl="1" indent="-205105" algn="l">
              <a:lnSpc>
                <a:spcPts val="3229"/>
              </a:lnSpc>
              <a:buFont typeface="Arial"/>
              <a:buChar char="•"/>
            </a:pPr>
            <a:r>
              <a:rPr lang="en-US" sz="1899">
                <a:solidFill>
                  <a:srgbClr val="FFFFFF"/>
                </a:solidFill>
                <a:latin typeface="Lato"/>
                <a:ea typeface="Lato"/>
                <a:cs typeface="Lato"/>
                <a:sym typeface="Lato"/>
              </a:rPr>
              <a:t>Positive Response system</a:t>
            </a:r>
          </a:p>
          <a:p>
            <a:pPr marL="410209" lvl="1" indent="-205105" algn="l">
              <a:lnSpc>
                <a:spcPts val="3229"/>
              </a:lnSpc>
              <a:buFont typeface="Arial"/>
              <a:buChar char="•"/>
            </a:pPr>
            <a:r>
              <a:rPr lang="en-US" sz="1899">
                <a:solidFill>
                  <a:srgbClr val="FFFFFF"/>
                </a:solidFill>
                <a:latin typeface="Lato"/>
                <a:ea typeface="Lato"/>
                <a:cs typeface="Lato"/>
                <a:sym typeface="Lato"/>
              </a:rPr>
              <a:t>The Ohio Universal Marking Standards</a:t>
            </a:r>
          </a:p>
        </p:txBody>
      </p:sp>
      <p:sp>
        <p:nvSpPr>
          <p:cNvPr id="33" name="Freeform 33"/>
          <p:cNvSpPr/>
          <p:nvPr/>
        </p:nvSpPr>
        <p:spPr>
          <a:xfrm>
            <a:off x="17348062" y="9593351"/>
            <a:ext cx="723791" cy="504022"/>
          </a:xfrm>
          <a:custGeom>
            <a:avLst/>
            <a:gdLst/>
            <a:ahLst/>
            <a:cxnLst/>
            <a:rect l="l" t="t" r="r" b="b"/>
            <a:pathLst>
              <a:path w="723791" h="504022">
                <a:moveTo>
                  <a:pt x="0" y="0"/>
                </a:moveTo>
                <a:lnTo>
                  <a:pt x="723791" y="0"/>
                </a:lnTo>
                <a:lnTo>
                  <a:pt x="723791" y="504022"/>
                </a:lnTo>
                <a:lnTo>
                  <a:pt x="0" y="504022"/>
                </a:lnTo>
                <a:lnTo>
                  <a:pt x="0" y="0"/>
                </a:lnTo>
                <a:close/>
              </a:path>
            </a:pathLst>
          </a:custGeom>
          <a:blipFill>
            <a:blip r:embed="rId9">
              <a:alphaModFix amt="56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4" name="TextBox 34"/>
          <p:cNvSpPr txBox="1"/>
          <p:nvPr/>
        </p:nvSpPr>
        <p:spPr>
          <a:xfrm>
            <a:off x="13736803" y="9698995"/>
            <a:ext cx="3351758" cy="264160"/>
          </a:xfrm>
          <a:prstGeom prst="rect">
            <a:avLst/>
          </a:prstGeom>
        </p:spPr>
        <p:txBody>
          <a:bodyPr lIns="0" tIns="0" rIns="0" bIns="0" rtlCol="0" anchor="t">
            <a:spAutoFit/>
          </a:bodyPr>
          <a:lstStyle/>
          <a:p>
            <a:pPr algn="l">
              <a:lnSpc>
                <a:spcPts val="2239"/>
              </a:lnSpc>
            </a:pPr>
            <a:r>
              <a:rPr lang="en-US" sz="1599">
                <a:solidFill>
                  <a:srgbClr val="A6A6A6"/>
                </a:solidFill>
                <a:latin typeface="Montserrat"/>
                <a:ea typeface="Montserrat"/>
                <a:cs typeface="Montserrat"/>
                <a:sym typeface="Montserrat"/>
              </a:rPr>
              <a:t>Understanding HB 227 - OHIO811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grpSp>
        <p:nvGrpSpPr>
          <p:cNvPr id="2" name="Group 2"/>
          <p:cNvGrpSpPr/>
          <p:nvPr/>
        </p:nvGrpSpPr>
        <p:grpSpPr>
          <a:xfrm>
            <a:off x="1226123" y="4696637"/>
            <a:ext cx="7111931" cy="3648712"/>
            <a:chOff x="0" y="0"/>
            <a:chExt cx="1101824" cy="565281"/>
          </a:xfrm>
        </p:grpSpPr>
        <p:sp>
          <p:nvSpPr>
            <p:cNvPr id="3" name="Freeform 3"/>
            <p:cNvSpPr/>
            <p:nvPr/>
          </p:nvSpPr>
          <p:spPr>
            <a:xfrm>
              <a:off x="0" y="0"/>
              <a:ext cx="1101824" cy="565281"/>
            </a:xfrm>
            <a:custGeom>
              <a:avLst/>
              <a:gdLst/>
              <a:ahLst/>
              <a:cxnLst/>
              <a:rect l="l" t="t" r="r" b="b"/>
              <a:pathLst>
                <a:path w="1101824" h="565281">
                  <a:moveTo>
                    <a:pt x="0" y="0"/>
                  </a:moveTo>
                  <a:lnTo>
                    <a:pt x="1101824" y="0"/>
                  </a:lnTo>
                  <a:lnTo>
                    <a:pt x="1101824" y="565281"/>
                  </a:lnTo>
                  <a:lnTo>
                    <a:pt x="0" y="565281"/>
                  </a:lnTo>
                  <a:close/>
                </a:path>
              </a:pathLst>
            </a:custGeom>
            <a:blipFill>
              <a:blip r:embed="rId2"/>
              <a:stretch>
                <a:fillRect l="-4089" b="-14123"/>
              </a:stretch>
            </a:blipFill>
          </p:spPr>
          <p:txBody>
            <a:bodyPr/>
            <a:lstStyle/>
            <a:p>
              <a:endParaRPr lang="en-US"/>
            </a:p>
          </p:txBody>
        </p:sp>
      </p:grpSp>
      <p:grpSp>
        <p:nvGrpSpPr>
          <p:cNvPr id="4" name="Group 4"/>
          <p:cNvGrpSpPr/>
          <p:nvPr/>
        </p:nvGrpSpPr>
        <p:grpSpPr>
          <a:xfrm>
            <a:off x="9300635" y="-80211"/>
            <a:ext cx="8650810" cy="10781842"/>
            <a:chOff x="0" y="0"/>
            <a:chExt cx="2201526" cy="2839662"/>
          </a:xfrm>
        </p:grpSpPr>
        <p:sp>
          <p:nvSpPr>
            <p:cNvPr id="5" name="Freeform 5"/>
            <p:cNvSpPr/>
            <p:nvPr/>
          </p:nvSpPr>
          <p:spPr>
            <a:xfrm>
              <a:off x="0" y="0"/>
              <a:ext cx="2201526" cy="2839662"/>
            </a:xfrm>
            <a:custGeom>
              <a:avLst/>
              <a:gdLst/>
              <a:ahLst/>
              <a:cxnLst/>
              <a:rect l="l" t="t" r="r" b="b"/>
              <a:pathLst>
                <a:path w="2201526" h="2839662">
                  <a:moveTo>
                    <a:pt x="0" y="0"/>
                  </a:moveTo>
                  <a:lnTo>
                    <a:pt x="2201526" y="0"/>
                  </a:lnTo>
                  <a:lnTo>
                    <a:pt x="2201526" y="2839662"/>
                  </a:lnTo>
                  <a:lnTo>
                    <a:pt x="0" y="2839662"/>
                  </a:lnTo>
                  <a:close/>
                </a:path>
              </a:pathLst>
            </a:custGeom>
            <a:solidFill>
              <a:srgbClr val="125598"/>
            </a:solidFill>
          </p:spPr>
          <p:txBody>
            <a:bodyPr/>
            <a:lstStyle/>
            <a:p>
              <a:endParaRPr lang="en-US"/>
            </a:p>
          </p:txBody>
        </p:sp>
        <p:sp>
          <p:nvSpPr>
            <p:cNvPr id="6" name="TextBox 6"/>
            <p:cNvSpPr txBox="1"/>
            <p:nvPr/>
          </p:nvSpPr>
          <p:spPr>
            <a:xfrm>
              <a:off x="0" y="-47625"/>
              <a:ext cx="2201526" cy="2887287"/>
            </a:xfrm>
            <a:prstGeom prst="rect">
              <a:avLst/>
            </a:prstGeom>
          </p:spPr>
          <p:txBody>
            <a:bodyPr lIns="50800" tIns="50800" rIns="50800" bIns="50800" rtlCol="0" anchor="ctr"/>
            <a:lstStyle/>
            <a:p>
              <a:pPr algn="ctr">
                <a:lnSpc>
                  <a:spcPts val="3591"/>
                </a:lnSpc>
              </a:pPr>
              <a:endParaRPr/>
            </a:p>
          </p:txBody>
        </p:sp>
      </p:grpSp>
      <p:sp>
        <p:nvSpPr>
          <p:cNvPr id="7" name="Freeform 7"/>
          <p:cNvSpPr/>
          <p:nvPr/>
        </p:nvSpPr>
        <p:spPr>
          <a:xfrm rot="-10800000" flipH="1">
            <a:off x="9590785" y="9272688"/>
            <a:ext cx="4716509" cy="664904"/>
          </a:xfrm>
          <a:custGeom>
            <a:avLst/>
            <a:gdLst/>
            <a:ahLst/>
            <a:cxnLst/>
            <a:rect l="l" t="t" r="r" b="b"/>
            <a:pathLst>
              <a:path w="4716509" h="664904">
                <a:moveTo>
                  <a:pt x="4716508" y="0"/>
                </a:moveTo>
                <a:lnTo>
                  <a:pt x="0" y="0"/>
                </a:lnTo>
                <a:lnTo>
                  <a:pt x="0" y="664904"/>
                </a:lnTo>
                <a:lnTo>
                  <a:pt x="4716508" y="664904"/>
                </a:lnTo>
                <a:lnTo>
                  <a:pt x="4716508" y="0"/>
                </a:lnTo>
                <a:close/>
              </a:path>
            </a:pathLst>
          </a:custGeom>
          <a:blipFill>
            <a:blip r:embed="rId3">
              <a:extLst>
                <a:ext uri="{96DAC541-7B7A-43D3-8B79-37D633B846F1}">
                  <asvg:svgBlip xmlns:asvg="http://schemas.microsoft.com/office/drawing/2016/SVG/main" r:embed="rId4"/>
                </a:ext>
              </a:extLst>
            </a:blip>
            <a:stretch>
              <a:fillRect l="-19731" r="-6882" b="-2163"/>
            </a:stretch>
          </a:blipFill>
        </p:spPr>
        <p:txBody>
          <a:bodyPr/>
          <a:lstStyle/>
          <a:p>
            <a:endParaRPr lang="en-US"/>
          </a:p>
        </p:txBody>
      </p:sp>
      <p:grpSp>
        <p:nvGrpSpPr>
          <p:cNvPr id="8" name="Group 8"/>
          <p:cNvGrpSpPr/>
          <p:nvPr/>
        </p:nvGrpSpPr>
        <p:grpSpPr>
          <a:xfrm>
            <a:off x="1686914" y="8662035"/>
            <a:ext cx="6517499" cy="783433"/>
            <a:chOff x="0" y="0"/>
            <a:chExt cx="8096300" cy="973213"/>
          </a:xfrm>
        </p:grpSpPr>
        <p:sp>
          <p:nvSpPr>
            <p:cNvPr id="9" name="Freeform 9"/>
            <p:cNvSpPr/>
            <p:nvPr/>
          </p:nvSpPr>
          <p:spPr>
            <a:xfrm>
              <a:off x="0" y="0"/>
              <a:ext cx="8096300" cy="973212"/>
            </a:xfrm>
            <a:custGeom>
              <a:avLst/>
              <a:gdLst/>
              <a:ahLst/>
              <a:cxnLst/>
              <a:rect l="l" t="t" r="r" b="b"/>
              <a:pathLst>
                <a:path w="8096300" h="973212">
                  <a:moveTo>
                    <a:pt x="14254" y="0"/>
                  </a:moveTo>
                  <a:lnTo>
                    <a:pt x="8082045" y="0"/>
                  </a:lnTo>
                  <a:cubicBezTo>
                    <a:pt x="8089918" y="0"/>
                    <a:pt x="8096300" y="6382"/>
                    <a:pt x="8096300" y="14254"/>
                  </a:cubicBezTo>
                  <a:lnTo>
                    <a:pt x="8096300" y="958958"/>
                  </a:lnTo>
                  <a:cubicBezTo>
                    <a:pt x="8096300" y="966831"/>
                    <a:pt x="8089918" y="973212"/>
                    <a:pt x="8082045" y="973212"/>
                  </a:cubicBezTo>
                  <a:lnTo>
                    <a:pt x="14254" y="973212"/>
                  </a:lnTo>
                  <a:cubicBezTo>
                    <a:pt x="6382" y="973212"/>
                    <a:pt x="0" y="966831"/>
                    <a:pt x="0" y="958958"/>
                  </a:cubicBezTo>
                  <a:lnTo>
                    <a:pt x="0" y="14254"/>
                  </a:lnTo>
                  <a:cubicBezTo>
                    <a:pt x="0" y="6382"/>
                    <a:pt x="6382" y="0"/>
                    <a:pt x="14254" y="0"/>
                  </a:cubicBezTo>
                  <a:close/>
                </a:path>
              </a:pathLst>
            </a:custGeom>
            <a:solidFill>
              <a:srgbClr val="F6F6F6"/>
            </a:solidFill>
            <a:ln w="47625" cap="sq">
              <a:solidFill>
                <a:srgbClr val="125598"/>
              </a:solidFill>
              <a:prstDash val="solid"/>
              <a:miter/>
            </a:ln>
          </p:spPr>
          <p:txBody>
            <a:bodyPr/>
            <a:lstStyle/>
            <a:p>
              <a:endParaRPr lang="en-US"/>
            </a:p>
          </p:txBody>
        </p:sp>
        <p:sp>
          <p:nvSpPr>
            <p:cNvPr id="10" name="TextBox 10"/>
            <p:cNvSpPr txBox="1"/>
            <p:nvPr/>
          </p:nvSpPr>
          <p:spPr>
            <a:xfrm>
              <a:off x="0" y="-47625"/>
              <a:ext cx="8096300" cy="1020838"/>
            </a:xfrm>
            <a:prstGeom prst="rect">
              <a:avLst/>
            </a:prstGeom>
          </p:spPr>
          <p:txBody>
            <a:bodyPr lIns="50800" tIns="50800" rIns="50800" bIns="50800" rtlCol="0" anchor="ctr"/>
            <a:lstStyle/>
            <a:p>
              <a:pPr algn="ctr">
                <a:lnSpc>
                  <a:spcPts val="3591"/>
                </a:lnSpc>
              </a:pPr>
              <a:endParaRPr/>
            </a:p>
          </p:txBody>
        </p:sp>
      </p:grpSp>
      <p:grpSp>
        <p:nvGrpSpPr>
          <p:cNvPr id="11" name="Group 11"/>
          <p:cNvGrpSpPr/>
          <p:nvPr/>
        </p:nvGrpSpPr>
        <p:grpSpPr>
          <a:xfrm>
            <a:off x="1359763" y="8529391"/>
            <a:ext cx="654302" cy="654302"/>
            <a:chOff x="0" y="0"/>
            <a:chExt cx="812800" cy="812800"/>
          </a:xfrm>
        </p:grpSpPr>
        <p:sp>
          <p:nvSpPr>
            <p:cNvPr id="12" name="Freeform 12"/>
            <p:cNvSpPr/>
            <p:nvPr/>
          </p:nvSpPr>
          <p:spPr>
            <a:xfrm>
              <a:off x="0" y="0"/>
              <a:ext cx="812800" cy="812800"/>
            </a:xfrm>
            <a:custGeom>
              <a:avLst/>
              <a:gdLst/>
              <a:ahLst/>
              <a:cxnLst/>
              <a:rect l="l" t="t" r="r" b="b"/>
              <a:pathLst>
                <a:path w="812800" h="812800">
                  <a:moveTo>
                    <a:pt x="141988" y="0"/>
                  </a:moveTo>
                  <a:lnTo>
                    <a:pt x="670812" y="0"/>
                  </a:lnTo>
                  <a:cubicBezTo>
                    <a:pt x="749230" y="0"/>
                    <a:pt x="812800" y="63570"/>
                    <a:pt x="812800" y="141988"/>
                  </a:cubicBezTo>
                  <a:lnTo>
                    <a:pt x="812800" y="670812"/>
                  </a:lnTo>
                  <a:cubicBezTo>
                    <a:pt x="812800" y="749230"/>
                    <a:pt x="749230" y="812800"/>
                    <a:pt x="670812" y="812800"/>
                  </a:cubicBezTo>
                  <a:lnTo>
                    <a:pt x="141988" y="812800"/>
                  </a:lnTo>
                  <a:cubicBezTo>
                    <a:pt x="63570" y="812800"/>
                    <a:pt x="0" y="749230"/>
                    <a:pt x="0" y="670812"/>
                  </a:cubicBezTo>
                  <a:lnTo>
                    <a:pt x="0" y="141988"/>
                  </a:lnTo>
                  <a:cubicBezTo>
                    <a:pt x="0" y="63570"/>
                    <a:pt x="63570" y="0"/>
                    <a:pt x="141988" y="0"/>
                  </a:cubicBezTo>
                  <a:close/>
                </a:path>
              </a:pathLst>
            </a:custGeom>
            <a:solidFill>
              <a:srgbClr val="FEF200"/>
            </a:solidFill>
            <a:ln w="47625" cap="sq">
              <a:solidFill>
                <a:srgbClr val="125598"/>
              </a:solidFill>
              <a:prstDash val="solid"/>
              <a:miter/>
            </a:ln>
          </p:spPr>
          <p:txBody>
            <a:bodyPr/>
            <a:lstStyle/>
            <a:p>
              <a:endParaRPr lang="en-US"/>
            </a:p>
          </p:txBody>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3591"/>
                </a:lnSpc>
              </a:pPr>
              <a:endParaRPr/>
            </a:p>
          </p:txBody>
        </p:sp>
      </p:grpSp>
      <p:sp>
        <p:nvSpPr>
          <p:cNvPr id="14" name="Freeform 14"/>
          <p:cNvSpPr/>
          <p:nvPr/>
        </p:nvSpPr>
        <p:spPr>
          <a:xfrm>
            <a:off x="1528332" y="8608327"/>
            <a:ext cx="317164" cy="496431"/>
          </a:xfrm>
          <a:custGeom>
            <a:avLst/>
            <a:gdLst/>
            <a:ahLst/>
            <a:cxnLst/>
            <a:rect l="l" t="t" r="r" b="b"/>
            <a:pathLst>
              <a:path w="317164" h="496431">
                <a:moveTo>
                  <a:pt x="0" y="0"/>
                </a:moveTo>
                <a:lnTo>
                  <a:pt x="317164" y="0"/>
                </a:lnTo>
                <a:lnTo>
                  <a:pt x="317164" y="496431"/>
                </a:lnTo>
                <a:lnTo>
                  <a:pt x="0" y="496431"/>
                </a:lnTo>
                <a:lnTo>
                  <a:pt x="0" y="0"/>
                </a:lnTo>
                <a:close/>
              </a:path>
            </a:pathLst>
          </a:custGeom>
          <a:blipFill>
            <a:blip r:embed="rId5">
              <a:extLst>
                <a:ext uri="{96DAC541-7B7A-43D3-8B79-37D633B846F1}">
                  <asvg:svgBlip xmlns:asvg="http://schemas.microsoft.com/office/drawing/2016/SVG/main" r:embed="rId6"/>
                </a:ext>
              </a:extLst>
            </a:blip>
            <a:stretch>
              <a:fillRect l="-77443" t="-15005" r="-1705428" b="-21829"/>
            </a:stretch>
          </a:blipFill>
        </p:spPr>
        <p:txBody>
          <a:bodyPr/>
          <a:lstStyle/>
          <a:p>
            <a:endParaRPr lang="en-US"/>
          </a:p>
        </p:txBody>
      </p:sp>
      <p:grpSp>
        <p:nvGrpSpPr>
          <p:cNvPr id="15" name="Group 15"/>
          <p:cNvGrpSpPr/>
          <p:nvPr/>
        </p:nvGrpSpPr>
        <p:grpSpPr>
          <a:xfrm>
            <a:off x="-636919" y="2986272"/>
            <a:ext cx="1273839" cy="1416901"/>
            <a:chOff x="0" y="0"/>
            <a:chExt cx="335497" cy="373176"/>
          </a:xfrm>
        </p:grpSpPr>
        <p:sp>
          <p:nvSpPr>
            <p:cNvPr id="16" name="Freeform 16"/>
            <p:cNvSpPr/>
            <p:nvPr/>
          </p:nvSpPr>
          <p:spPr>
            <a:xfrm>
              <a:off x="0" y="0"/>
              <a:ext cx="335497" cy="373176"/>
            </a:xfrm>
            <a:custGeom>
              <a:avLst/>
              <a:gdLst/>
              <a:ahLst/>
              <a:cxnLst/>
              <a:rect l="l" t="t" r="r" b="b"/>
              <a:pathLst>
                <a:path w="335497" h="373176">
                  <a:moveTo>
                    <a:pt x="0" y="0"/>
                  </a:moveTo>
                  <a:lnTo>
                    <a:pt x="335497" y="0"/>
                  </a:lnTo>
                  <a:lnTo>
                    <a:pt x="335497" y="373176"/>
                  </a:lnTo>
                  <a:lnTo>
                    <a:pt x="0" y="373176"/>
                  </a:lnTo>
                  <a:close/>
                </a:path>
              </a:pathLst>
            </a:custGeom>
            <a:solidFill>
              <a:srgbClr val="125598"/>
            </a:solidFill>
          </p:spPr>
          <p:txBody>
            <a:bodyPr/>
            <a:lstStyle/>
            <a:p>
              <a:endParaRPr lang="en-US"/>
            </a:p>
          </p:txBody>
        </p:sp>
        <p:sp>
          <p:nvSpPr>
            <p:cNvPr id="17" name="TextBox 17"/>
            <p:cNvSpPr txBox="1"/>
            <p:nvPr/>
          </p:nvSpPr>
          <p:spPr>
            <a:xfrm>
              <a:off x="0" y="-47625"/>
              <a:ext cx="335497" cy="420801"/>
            </a:xfrm>
            <a:prstGeom prst="rect">
              <a:avLst/>
            </a:prstGeom>
          </p:spPr>
          <p:txBody>
            <a:bodyPr lIns="50800" tIns="50800" rIns="50800" bIns="50800" rtlCol="0" anchor="ctr"/>
            <a:lstStyle/>
            <a:p>
              <a:pPr algn="ctr">
                <a:lnSpc>
                  <a:spcPts val="3591"/>
                </a:lnSpc>
              </a:pPr>
              <a:endParaRPr/>
            </a:p>
          </p:txBody>
        </p:sp>
      </p:grpSp>
      <p:grpSp>
        <p:nvGrpSpPr>
          <p:cNvPr id="18" name="Group 18"/>
          <p:cNvGrpSpPr/>
          <p:nvPr/>
        </p:nvGrpSpPr>
        <p:grpSpPr>
          <a:xfrm>
            <a:off x="9803924" y="742950"/>
            <a:ext cx="2621396" cy="410183"/>
            <a:chOff x="0" y="0"/>
            <a:chExt cx="3495195" cy="546911"/>
          </a:xfrm>
        </p:grpSpPr>
        <p:grpSp>
          <p:nvGrpSpPr>
            <p:cNvPr id="19" name="Group 19"/>
            <p:cNvGrpSpPr/>
            <p:nvPr/>
          </p:nvGrpSpPr>
          <p:grpSpPr>
            <a:xfrm>
              <a:off x="0" y="0"/>
              <a:ext cx="3495195" cy="546911"/>
              <a:chOff x="0" y="0"/>
              <a:chExt cx="794156" cy="124266"/>
            </a:xfrm>
          </p:grpSpPr>
          <p:sp>
            <p:nvSpPr>
              <p:cNvPr id="20" name="Freeform 20"/>
              <p:cNvSpPr/>
              <p:nvPr/>
            </p:nvSpPr>
            <p:spPr>
              <a:xfrm>
                <a:off x="0" y="0"/>
                <a:ext cx="794156" cy="124266"/>
              </a:xfrm>
              <a:custGeom>
                <a:avLst/>
                <a:gdLst/>
                <a:ahLst/>
                <a:cxnLst/>
                <a:rect l="l" t="t" r="r" b="b"/>
                <a:pathLst>
                  <a:path w="794156" h="124266">
                    <a:moveTo>
                      <a:pt x="0" y="0"/>
                    </a:moveTo>
                    <a:lnTo>
                      <a:pt x="794156" y="0"/>
                    </a:lnTo>
                    <a:lnTo>
                      <a:pt x="794156" y="124266"/>
                    </a:lnTo>
                    <a:lnTo>
                      <a:pt x="0" y="124266"/>
                    </a:lnTo>
                    <a:close/>
                  </a:path>
                </a:pathLst>
              </a:custGeom>
              <a:solidFill>
                <a:srgbClr val="F6F6F6"/>
              </a:solidFill>
            </p:spPr>
            <p:txBody>
              <a:bodyPr/>
              <a:lstStyle/>
              <a:p>
                <a:endParaRPr lang="en-US"/>
              </a:p>
            </p:txBody>
          </p:sp>
          <p:sp>
            <p:nvSpPr>
              <p:cNvPr id="21" name="TextBox 21"/>
              <p:cNvSpPr txBox="1"/>
              <p:nvPr/>
            </p:nvSpPr>
            <p:spPr>
              <a:xfrm>
                <a:off x="0" y="-47625"/>
                <a:ext cx="794156" cy="171891"/>
              </a:xfrm>
              <a:prstGeom prst="rect">
                <a:avLst/>
              </a:prstGeom>
            </p:spPr>
            <p:txBody>
              <a:bodyPr lIns="50800" tIns="50800" rIns="50800" bIns="50800" rtlCol="0" anchor="ctr"/>
              <a:lstStyle/>
              <a:p>
                <a:pPr algn="ctr">
                  <a:lnSpc>
                    <a:spcPts val="3591"/>
                  </a:lnSpc>
                </a:pPr>
                <a:endParaRPr/>
              </a:p>
            </p:txBody>
          </p:sp>
        </p:grpSp>
        <p:sp>
          <p:nvSpPr>
            <p:cNvPr id="22" name="TextBox 22"/>
            <p:cNvSpPr txBox="1"/>
            <p:nvPr/>
          </p:nvSpPr>
          <p:spPr>
            <a:xfrm>
              <a:off x="194874" y="11606"/>
              <a:ext cx="3300321" cy="471805"/>
            </a:xfrm>
            <a:prstGeom prst="rect">
              <a:avLst/>
            </a:prstGeom>
          </p:spPr>
          <p:txBody>
            <a:bodyPr lIns="0" tIns="0" rIns="0" bIns="0" rtlCol="0" anchor="t">
              <a:spAutoFit/>
            </a:bodyPr>
            <a:lstStyle/>
            <a:p>
              <a:pPr algn="l">
                <a:lnSpc>
                  <a:spcPts val="2940"/>
                </a:lnSpc>
              </a:pPr>
              <a:r>
                <a:rPr lang="en-US" sz="2100">
                  <a:solidFill>
                    <a:srgbClr val="004890"/>
                  </a:solidFill>
                  <a:latin typeface="Lato"/>
                  <a:ea typeface="Lato"/>
                  <a:cs typeface="Lato"/>
                  <a:sym typeface="Lato"/>
                </a:rPr>
                <a:t>ORC 3781.30 (A) (6)</a:t>
              </a:r>
            </a:p>
          </p:txBody>
        </p:sp>
      </p:grpSp>
      <p:grpSp>
        <p:nvGrpSpPr>
          <p:cNvPr id="23" name="Group 23"/>
          <p:cNvGrpSpPr/>
          <p:nvPr/>
        </p:nvGrpSpPr>
        <p:grpSpPr>
          <a:xfrm>
            <a:off x="9803924" y="4108047"/>
            <a:ext cx="2621396" cy="410183"/>
            <a:chOff x="0" y="0"/>
            <a:chExt cx="3495195" cy="546911"/>
          </a:xfrm>
        </p:grpSpPr>
        <p:grpSp>
          <p:nvGrpSpPr>
            <p:cNvPr id="24" name="Group 24"/>
            <p:cNvGrpSpPr/>
            <p:nvPr/>
          </p:nvGrpSpPr>
          <p:grpSpPr>
            <a:xfrm>
              <a:off x="0" y="0"/>
              <a:ext cx="3495195" cy="546911"/>
              <a:chOff x="0" y="0"/>
              <a:chExt cx="794156" cy="124266"/>
            </a:xfrm>
          </p:grpSpPr>
          <p:sp>
            <p:nvSpPr>
              <p:cNvPr id="25" name="Freeform 25"/>
              <p:cNvSpPr/>
              <p:nvPr/>
            </p:nvSpPr>
            <p:spPr>
              <a:xfrm>
                <a:off x="0" y="0"/>
                <a:ext cx="794156" cy="124266"/>
              </a:xfrm>
              <a:custGeom>
                <a:avLst/>
                <a:gdLst/>
                <a:ahLst/>
                <a:cxnLst/>
                <a:rect l="l" t="t" r="r" b="b"/>
                <a:pathLst>
                  <a:path w="794156" h="124266">
                    <a:moveTo>
                      <a:pt x="0" y="0"/>
                    </a:moveTo>
                    <a:lnTo>
                      <a:pt x="794156" y="0"/>
                    </a:lnTo>
                    <a:lnTo>
                      <a:pt x="794156" y="124266"/>
                    </a:lnTo>
                    <a:lnTo>
                      <a:pt x="0" y="124266"/>
                    </a:lnTo>
                    <a:close/>
                  </a:path>
                </a:pathLst>
              </a:custGeom>
              <a:solidFill>
                <a:srgbClr val="F6F6F6"/>
              </a:solidFill>
            </p:spPr>
            <p:txBody>
              <a:bodyPr/>
              <a:lstStyle/>
              <a:p>
                <a:endParaRPr lang="en-US"/>
              </a:p>
            </p:txBody>
          </p:sp>
          <p:sp>
            <p:nvSpPr>
              <p:cNvPr id="26" name="TextBox 26"/>
              <p:cNvSpPr txBox="1"/>
              <p:nvPr/>
            </p:nvSpPr>
            <p:spPr>
              <a:xfrm>
                <a:off x="0" y="-47625"/>
                <a:ext cx="794156" cy="171891"/>
              </a:xfrm>
              <a:prstGeom prst="rect">
                <a:avLst/>
              </a:prstGeom>
            </p:spPr>
            <p:txBody>
              <a:bodyPr lIns="50800" tIns="50800" rIns="50800" bIns="50800" rtlCol="0" anchor="ctr"/>
              <a:lstStyle/>
              <a:p>
                <a:pPr algn="ctr">
                  <a:lnSpc>
                    <a:spcPts val="3591"/>
                  </a:lnSpc>
                </a:pPr>
                <a:endParaRPr/>
              </a:p>
            </p:txBody>
          </p:sp>
        </p:grpSp>
        <p:sp>
          <p:nvSpPr>
            <p:cNvPr id="27" name="TextBox 27"/>
            <p:cNvSpPr txBox="1"/>
            <p:nvPr/>
          </p:nvSpPr>
          <p:spPr>
            <a:xfrm>
              <a:off x="194874" y="11606"/>
              <a:ext cx="3300321" cy="471805"/>
            </a:xfrm>
            <a:prstGeom prst="rect">
              <a:avLst/>
            </a:prstGeom>
          </p:spPr>
          <p:txBody>
            <a:bodyPr lIns="0" tIns="0" rIns="0" bIns="0" rtlCol="0" anchor="t">
              <a:spAutoFit/>
            </a:bodyPr>
            <a:lstStyle/>
            <a:p>
              <a:pPr algn="l">
                <a:lnSpc>
                  <a:spcPts val="2940"/>
                </a:lnSpc>
              </a:pPr>
              <a:r>
                <a:rPr lang="en-US" sz="2100">
                  <a:solidFill>
                    <a:srgbClr val="004890"/>
                  </a:solidFill>
                  <a:latin typeface="Lato"/>
                  <a:ea typeface="Lato"/>
                  <a:cs typeface="Lato"/>
                  <a:sym typeface="Lato"/>
                </a:rPr>
                <a:t>ORC 3781.30 (A) (7)</a:t>
              </a:r>
            </a:p>
          </p:txBody>
        </p:sp>
      </p:grpSp>
      <p:grpSp>
        <p:nvGrpSpPr>
          <p:cNvPr id="28" name="Group 28"/>
          <p:cNvGrpSpPr/>
          <p:nvPr/>
        </p:nvGrpSpPr>
        <p:grpSpPr>
          <a:xfrm>
            <a:off x="9803924" y="5756243"/>
            <a:ext cx="2621396" cy="410183"/>
            <a:chOff x="0" y="0"/>
            <a:chExt cx="3495195" cy="546911"/>
          </a:xfrm>
        </p:grpSpPr>
        <p:grpSp>
          <p:nvGrpSpPr>
            <p:cNvPr id="29" name="Group 29"/>
            <p:cNvGrpSpPr/>
            <p:nvPr/>
          </p:nvGrpSpPr>
          <p:grpSpPr>
            <a:xfrm>
              <a:off x="0" y="0"/>
              <a:ext cx="3495195" cy="546911"/>
              <a:chOff x="0" y="0"/>
              <a:chExt cx="794156" cy="124266"/>
            </a:xfrm>
          </p:grpSpPr>
          <p:sp>
            <p:nvSpPr>
              <p:cNvPr id="30" name="Freeform 30"/>
              <p:cNvSpPr/>
              <p:nvPr/>
            </p:nvSpPr>
            <p:spPr>
              <a:xfrm>
                <a:off x="0" y="0"/>
                <a:ext cx="794156" cy="124266"/>
              </a:xfrm>
              <a:custGeom>
                <a:avLst/>
                <a:gdLst/>
                <a:ahLst/>
                <a:cxnLst/>
                <a:rect l="l" t="t" r="r" b="b"/>
                <a:pathLst>
                  <a:path w="794156" h="124266">
                    <a:moveTo>
                      <a:pt x="0" y="0"/>
                    </a:moveTo>
                    <a:lnTo>
                      <a:pt x="794156" y="0"/>
                    </a:lnTo>
                    <a:lnTo>
                      <a:pt x="794156" y="124266"/>
                    </a:lnTo>
                    <a:lnTo>
                      <a:pt x="0" y="124266"/>
                    </a:lnTo>
                    <a:close/>
                  </a:path>
                </a:pathLst>
              </a:custGeom>
              <a:solidFill>
                <a:srgbClr val="F6F6F6"/>
              </a:solidFill>
            </p:spPr>
            <p:txBody>
              <a:bodyPr/>
              <a:lstStyle/>
              <a:p>
                <a:endParaRPr lang="en-US"/>
              </a:p>
            </p:txBody>
          </p:sp>
          <p:sp>
            <p:nvSpPr>
              <p:cNvPr id="31" name="TextBox 31"/>
              <p:cNvSpPr txBox="1"/>
              <p:nvPr/>
            </p:nvSpPr>
            <p:spPr>
              <a:xfrm>
                <a:off x="0" y="-47625"/>
                <a:ext cx="794156" cy="171891"/>
              </a:xfrm>
              <a:prstGeom prst="rect">
                <a:avLst/>
              </a:prstGeom>
            </p:spPr>
            <p:txBody>
              <a:bodyPr lIns="50800" tIns="50800" rIns="50800" bIns="50800" rtlCol="0" anchor="ctr"/>
              <a:lstStyle/>
              <a:p>
                <a:pPr algn="ctr">
                  <a:lnSpc>
                    <a:spcPts val="3591"/>
                  </a:lnSpc>
                </a:pPr>
                <a:endParaRPr/>
              </a:p>
            </p:txBody>
          </p:sp>
        </p:grpSp>
        <p:sp>
          <p:nvSpPr>
            <p:cNvPr id="32" name="TextBox 32"/>
            <p:cNvSpPr txBox="1"/>
            <p:nvPr/>
          </p:nvSpPr>
          <p:spPr>
            <a:xfrm>
              <a:off x="194874" y="11606"/>
              <a:ext cx="3300321" cy="471805"/>
            </a:xfrm>
            <a:prstGeom prst="rect">
              <a:avLst/>
            </a:prstGeom>
          </p:spPr>
          <p:txBody>
            <a:bodyPr lIns="0" tIns="0" rIns="0" bIns="0" rtlCol="0" anchor="t">
              <a:spAutoFit/>
            </a:bodyPr>
            <a:lstStyle/>
            <a:p>
              <a:pPr algn="l">
                <a:lnSpc>
                  <a:spcPts val="2940"/>
                </a:lnSpc>
              </a:pPr>
              <a:r>
                <a:rPr lang="en-US" sz="2100">
                  <a:solidFill>
                    <a:srgbClr val="004890"/>
                  </a:solidFill>
                  <a:latin typeface="Lato"/>
                  <a:ea typeface="Lato"/>
                  <a:cs typeface="Lato"/>
                  <a:sym typeface="Lato"/>
                </a:rPr>
                <a:t>ORC 3781.30 (A) (8)</a:t>
              </a:r>
            </a:p>
          </p:txBody>
        </p:sp>
      </p:grpSp>
      <p:grpSp>
        <p:nvGrpSpPr>
          <p:cNvPr id="33" name="Group 33"/>
          <p:cNvGrpSpPr/>
          <p:nvPr/>
        </p:nvGrpSpPr>
        <p:grpSpPr>
          <a:xfrm>
            <a:off x="1001480" y="792856"/>
            <a:ext cx="4233151" cy="471687"/>
            <a:chOff x="0" y="0"/>
            <a:chExt cx="5644201" cy="628916"/>
          </a:xfrm>
        </p:grpSpPr>
        <p:grpSp>
          <p:nvGrpSpPr>
            <p:cNvPr id="34" name="Group 34"/>
            <p:cNvGrpSpPr/>
            <p:nvPr/>
          </p:nvGrpSpPr>
          <p:grpSpPr>
            <a:xfrm>
              <a:off x="0" y="0"/>
              <a:ext cx="5644201" cy="628916"/>
              <a:chOff x="0" y="0"/>
              <a:chExt cx="1282440" cy="142898"/>
            </a:xfrm>
          </p:grpSpPr>
          <p:sp>
            <p:nvSpPr>
              <p:cNvPr id="35" name="Freeform 35"/>
              <p:cNvSpPr/>
              <p:nvPr/>
            </p:nvSpPr>
            <p:spPr>
              <a:xfrm>
                <a:off x="0" y="0"/>
                <a:ext cx="1282440" cy="142898"/>
              </a:xfrm>
              <a:custGeom>
                <a:avLst/>
                <a:gdLst/>
                <a:ahLst/>
                <a:cxnLst/>
                <a:rect l="l" t="t" r="r" b="b"/>
                <a:pathLst>
                  <a:path w="1282440" h="142898">
                    <a:moveTo>
                      <a:pt x="0" y="0"/>
                    </a:moveTo>
                    <a:lnTo>
                      <a:pt x="1282440" y="0"/>
                    </a:lnTo>
                    <a:lnTo>
                      <a:pt x="1282440" y="142898"/>
                    </a:lnTo>
                    <a:lnTo>
                      <a:pt x="0" y="142898"/>
                    </a:lnTo>
                    <a:close/>
                  </a:path>
                </a:pathLst>
              </a:custGeom>
              <a:solidFill>
                <a:srgbClr val="125598"/>
              </a:solidFill>
            </p:spPr>
            <p:txBody>
              <a:bodyPr/>
              <a:lstStyle/>
              <a:p>
                <a:endParaRPr lang="en-US"/>
              </a:p>
            </p:txBody>
          </p:sp>
          <p:sp>
            <p:nvSpPr>
              <p:cNvPr id="36" name="TextBox 36"/>
              <p:cNvSpPr txBox="1"/>
              <p:nvPr/>
            </p:nvSpPr>
            <p:spPr>
              <a:xfrm>
                <a:off x="0" y="-47625"/>
                <a:ext cx="1282440" cy="190523"/>
              </a:xfrm>
              <a:prstGeom prst="rect">
                <a:avLst/>
              </a:prstGeom>
            </p:spPr>
            <p:txBody>
              <a:bodyPr lIns="50800" tIns="50800" rIns="50800" bIns="50800" rtlCol="0" anchor="ctr"/>
              <a:lstStyle/>
              <a:p>
                <a:pPr algn="ctr">
                  <a:lnSpc>
                    <a:spcPts val="3591"/>
                  </a:lnSpc>
                </a:pPr>
                <a:endParaRPr/>
              </a:p>
            </p:txBody>
          </p:sp>
        </p:grpSp>
        <p:sp>
          <p:nvSpPr>
            <p:cNvPr id="37" name="TextBox 37"/>
            <p:cNvSpPr txBox="1"/>
            <p:nvPr/>
          </p:nvSpPr>
          <p:spPr>
            <a:xfrm>
              <a:off x="400526" y="21164"/>
              <a:ext cx="4968724" cy="525145"/>
            </a:xfrm>
            <a:prstGeom prst="rect">
              <a:avLst/>
            </a:prstGeom>
          </p:spPr>
          <p:txBody>
            <a:bodyPr lIns="0" tIns="0" rIns="0" bIns="0" rtlCol="0" anchor="t">
              <a:spAutoFit/>
            </a:bodyPr>
            <a:lstStyle/>
            <a:p>
              <a:pPr algn="l">
                <a:lnSpc>
                  <a:spcPts val="3359"/>
                </a:lnSpc>
              </a:pPr>
              <a:r>
                <a:rPr lang="en-US" sz="2399">
                  <a:solidFill>
                    <a:srgbClr val="FFFFFF"/>
                  </a:solidFill>
                  <a:latin typeface="Lato"/>
                  <a:ea typeface="Lato"/>
                  <a:cs typeface="Lato"/>
                  <a:sym typeface="Lato"/>
                </a:rPr>
                <a:t>ORC 3781.30 (A) (6), (7), (8)</a:t>
              </a:r>
            </a:p>
          </p:txBody>
        </p:sp>
      </p:grpSp>
      <p:sp>
        <p:nvSpPr>
          <p:cNvPr id="38" name="TextBox 38"/>
          <p:cNvSpPr txBox="1"/>
          <p:nvPr/>
        </p:nvSpPr>
        <p:spPr>
          <a:xfrm>
            <a:off x="2239402" y="8826556"/>
            <a:ext cx="5789394" cy="485775"/>
          </a:xfrm>
          <a:prstGeom prst="rect">
            <a:avLst/>
          </a:prstGeom>
        </p:spPr>
        <p:txBody>
          <a:bodyPr lIns="0" tIns="0" rIns="0" bIns="0" rtlCol="0" anchor="t">
            <a:spAutoFit/>
          </a:bodyPr>
          <a:lstStyle/>
          <a:p>
            <a:pPr algn="l">
              <a:lnSpc>
                <a:spcPts val="1920"/>
              </a:lnSpc>
            </a:pPr>
            <a:r>
              <a:rPr lang="en-US" b="1" dirty="0">
                <a:solidFill>
                  <a:srgbClr val="125598"/>
                </a:solidFill>
                <a:latin typeface="Lato Bold"/>
                <a:ea typeface="Lato Bold"/>
                <a:cs typeface="Lato Bold"/>
                <a:sym typeface="Lato Bold"/>
              </a:rPr>
              <a:t>Compliance failure with damage reporting requirements are  enforceable (as defined in ORC 4913.01)</a:t>
            </a:r>
          </a:p>
        </p:txBody>
      </p:sp>
      <p:sp>
        <p:nvSpPr>
          <p:cNvPr id="39" name="TextBox 39"/>
          <p:cNvSpPr txBox="1"/>
          <p:nvPr/>
        </p:nvSpPr>
        <p:spPr>
          <a:xfrm>
            <a:off x="9520158" y="9127091"/>
            <a:ext cx="8211765" cy="800064"/>
          </a:xfrm>
          <a:prstGeom prst="rect">
            <a:avLst/>
          </a:prstGeom>
        </p:spPr>
        <p:txBody>
          <a:bodyPr wrap="square" lIns="0" tIns="0" rIns="0" bIns="0" rtlCol="0" anchor="t">
            <a:spAutoFit/>
          </a:bodyPr>
          <a:lstStyle/>
          <a:p>
            <a:pPr algn="l">
              <a:lnSpc>
                <a:spcPts val="2101"/>
              </a:lnSpc>
            </a:pPr>
            <a:r>
              <a:rPr lang="en-US" sz="1501" spc="22" dirty="0">
                <a:solidFill>
                  <a:srgbClr val="FFFFFF"/>
                </a:solidFill>
                <a:latin typeface="Lato"/>
                <a:ea typeface="Lato"/>
                <a:cs typeface="Lato"/>
                <a:sym typeface="Lato"/>
              </a:rPr>
              <a:t>*ORC 3781.30 (A) (6) &amp; (7)  “</a:t>
            </a:r>
            <a:r>
              <a:rPr lang="en-US" sz="1501" i="1" spc="22" dirty="0">
                <a:solidFill>
                  <a:srgbClr val="FFFFFF"/>
                </a:solidFill>
                <a:latin typeface="Lato Italics"/>
                <a:ea typeface="Lato Italics"/>
                <a:cs typeface="Lato Italics"/>
                <a:sym typeface="Lato Italics"/>
              </a:rPr>
              <a:t>...If the owner or operator of the [damaged] utility facility is unknown, notification to [OHIO811] satisfies the excavator’s reporting requirement to the utility...” </a:t>
            </a:r>
            <a:r>
              <a:rPr lang="en-US" sz="1501" spc="22" dirty="0">
                <a:solidFill>
                  <a:srgbClr val="FFFFFF"/>
                </a:solidFill>
                <a:latin typeface="Lato"/>
                <a:ea typeface="Lato"/>
                <a:cs typeface="Lato"/>
                <a:sym typeface="Lato"/>
              </a:rPr>
              <a:t>OHIO811 will provide notice to the appropriate facility owner on the excavator’s behalf.</a:t>
            </a:r>
          </a:p>
        </p:txBody>
      </p:sp>
      <p:sp>
        <p:nvSpPr>
          <p:cNvPr id="40" name="TextBox 40"/>
          <p:cNvSpPr txBox="1"/>
          <p:nvPr/>
        </p:nvSpPr>
        <p:spPr>
          <a:xfrm>
            <a:off x="1028700" y="1456487"/>
            <a:ext cx="7827331" cy="847725"/>
          </a:xfrm>
          <a:prstGeom prst="rect">
            <a:avLst/>
          </a:prstGeom>
        </p:spPr>
        <p:txBody>
          <a:bodyPr lIns="0" tIns="0" rIns="0" bIns="0" rtlCol="0" anchor="t">
            <a:spAutoFit/>
          </a:bodyPr>
          <a:lstStyle/>
          <a:p>
            <a:pPr algn="l">
              <a:lnSpc>
                <a:spcPts val="6720"/>
              </a:lnSpc>
            </a:pPr>
            <a:r>
              <a:rPr lang="en-US" sz="5600" b="1">
                <a:solidFill>
                  <a:srgbClr val="000000"/>
                </a:solidFill>
                <a:latin typeface="Montserrat Bold"/>
                <a:ea typeface="Montserrat Bold"/>
                <a:cs typeface="Montserrat Bold"/>
                <a:sym typeface="Montserrat Bold"/>
              </a:rPr>
              <a:t>Duties of Excavator</a:t>
            </a:r>
          </a:p>
        </p:txBody>
      </p:sp>
      <p:sp>
        <p:nvSpPr>
          <p:cNvPr id="41" name="TextBox 41"/>
          <p:cNvSpPr txBox="1"/>
          <p:nvPr/>
        </p:nvSpPr>
        <p:spPr>
          <a:xfrm>
            <a:off x="1028700" y="3082756"/>
            <a:ext cx="7800887" cy="1259169"/>
          </a:xfrm>
          <a:prstGeom prst="rect">
            <a:avLst/>
          </a:prstGeom>
        </p:spPr>
        <p:txBody>
          <a:bodyPr lIns="0" tIns="0" rIns="0" bIns="0" rtlCol="0" anchor="t">
            <a:spAutoFit/>
          </a:bodyPr>
          <a:lstStyle/>
          <a:p>
            <a:pPr algn="l">
              <a:lnSpc>
                <a:spcPts val="2521"/>
              </a:lnSpc>
            </a:pPr>
            <a:r>
              <a:rPr lang="en-US" sz="1801">
                <a:solidFill>
                  <a:srgbClr val="000000"/>
                </a:solidFill>
                <a:latin typeface="Lato"/>
                <a:ea typeface="Lato"/>
                <a:cs typeface="Lato"/>
                <a:sym typeface="Lato"/>
              </a:rPr>
              <a:t>To </a:t>
            </a:r>
            <a:r>
              <a:rPr lang="en-US" sz="1801" b="1">
                <a:solidFill>
                  <a:srgbClr val="000000"/>
                </a:solidFill>
                <a:latin typeface="Lato Bold"/>
                <a:ea typeface="Lato Bold"/>
                <a:cs typeface="Lato Bold"/>
                <a:sym typeface="Lato Bold"/>
              </a:rPr>
              <a:t>strengthen accountability</a:t>
            </a:r>
            <a:r>
              <a:rPr lang="en-US" sz="1801">
                <a:solidFill>
                  <a:srgbClr val="000000"/>
                </a:solidFill>
                <a:latin typeface="Lato"/>
                <a:ea typeface="Lato"/>
                <a:cs typeface="Lato"/>
                <a:sym typeface="Lato"/>
              </a:rPr>
              <a:t> and</a:t>
            </a:r>
            <a:r>
              <a:rPr lang="en-US" sz="1801" b="1">
                <a:solidFill>
                  <a:srgbClr val="000000"/>
                </a:solidFill>
                <a:latin typeface="Lato Bold"/>
                <a:ea typeface="Lato Bold"/>
                <a:cs typeface="Lato Bold"/>
                <a:sym typeface="Lato Bold"/>
              </a:rPr>
              <a:t> improve statewide damage prevention efforts</a:t>
            </a:r>
            <a:r>
              <a:rPr lang="en-US" sz="1801">
                <a:solidFill>
                  <a:srgbClr val="000000"/>
                </a:solidFill>
                <a:latin typeface="Lato"/>
                <a:ea typeface="Lato"/>
                <a:cs typeface="Lato"/>
                <a:sym typeface="Lato"/>
              </a:rPr>
              <a:t>, HB 227 establishes a clear damage reporting framework within Ohio Revised Code 3781.271, and clarifies that failure to comply with reporting requirements is now enforceable as defined in Ohio Revised Code 4913.01.</a:t>
            </a:r>
          </a:p>
        </p:txBody>
      </p:sp>
      <p:sp>
        <p:nvSpPr>
          <p:cNvPr id="42" name="TextBox 42"/>
          <p:cNvSpPr txBox="1"/>
          <p:nvPr/>
        </p:nvSpPr>
        <p:spPr>
          <a:xfrm>
            <a:off x="9940095" y="4672535"/>
            <a:ext cx="6657461" cy="638175"/>
          </a:xfrm>
          <a:prstGeom prst="rect">
            <a:avLst/>
          </a:prstGeom>
        </p:spPr>
        <p:txBody>
          <a:bodyPr lIns="0" tIns="0" rIns="0" bIns="0" rtlCol="0" anchor="t">
            <a:spAutoFit/>
          </a:bodyPr>
          <a:lstStyle/>
          <a:p>
            <a:pPr algn="l">
              <a:lnSpc>
                <a:spcPts val="2519"/>
              </a:lnSpc>
            </a:pPr>
            <a:r>
              <a:rPr lang="en-US" sz="2099">
                <a:solidFill>
                  <a:srgbClr val="FFFFFF"/>
                </a:solidFill>
                <a:latin typeface="Lato"/>
                <a:ea typeface="Lato"/>
                <a:cs typeface="Lato"/>
                <a:sym typeface="Lato"/>
              </a:rPr>
              <a:t>Updates terminology from “law enforcement and fire department” to </a:t>
            </a:r>
            <a:r>
              <a:rPr lang="en-US" sz="2099" b="1">
                <a:solidFill>
                  <a:srgbClr val="FFFFFF"/>
                </a:solidFill>
                <a:latin typeface="Lato Bold"/>
                <a:ea typeface="Lato Bold"/>
                <a:cs typeface="Lato Bold"/>
                <a:sym typeface="Lato Bold"/>
              </a:rPr>
              <a:t>“emergency response agencies”.*</a:t>
            </a:r>
          </a:p>
        </p:txBody>
      </p:sp>
      <p:sp>
        <p:nvSpPr>
          <p:cNvPr id="43" name="TextBox 43"/>
          <p:cNvSpPr txBox="1"/>
          <p:nvPr/>
        </p:nvSpPr>
        <p:spPr>
          <a:xfrm>
            <a:off x="10253965" y="2124942"/>
            <a:ext cx="6902109" cy="1573530"/>
          </a:xfrm>
          <a:prstGeom prst="rect">
            <a:avLst/>
          </a:prstGeom>
        </p:spPr>
        <p:txBody>
          <a:bodyPr lIns="0" tIns="0" rIns="0" bIns="0" rtlCol="0" anchor="t">
            <a:spAutoFit/>
          </a:bodyPr>
          <a:lstStyle/>
          <a:p>
            <a:pPr algn="l">
              <a:lnSpc>
                <a:spcPts val="2520"/>
              </a:lnSpc>
            </a:pPr>
            <a:r>
              <a:rPr lang="en-US" sz="1800" i="1">
                <a:solidFill>
                  <a:srgbClr val="FFFFFF"/>
                </a:solidFill>
                <a:latin typeface="Lato Italics"/>
                <a:ea typeface="Lato Italics"/>
                <a:cs typeface="Lato Italics"/>
                <a:sym typeface="Lato Italics"/>
              </a:rPr>
              <a:t>“As soon as any damage is discovered, including gouges, dents, or breaks to coatings, cable sheathes, and cathodic protection anodes or wiring, report the type and location of the damage to the utility </a:t>
            </a:r>
            <a:r>
              <a:rPr lang="en-US" sz="1800" i="1" u="sng">
                <a:solidFill>
                  <a:srgbClr val="FFFFFF"/>
                </a:solidFill>
                <a:latin typeface="Lato Italics"/>
                <a:ea typeface="Lato Italics"/>
                <a:cs typeface="Lato Italics"/>
                <a:sym typeface="Lato Italics"/>
              </a:rPr>
              <a:t>and the protection service </a:t>
            </a:r>
            <a:r>
              <a:rPr lang="en-US" sz="1800" i="1">
                <a:solidFill>
                  <a:srgbClr val="FFFFFF"/>
                </a:solidFill>
                <a:latin typeface="Lato Italics"/>
                <a:ea typeface="Lato Italics"/>
                <a:cs typeface="Lato Italics"/>
                <a:sym typeface="Lato Italics"/>
              </a:rPr>
              <a:t>and permit the utility a reasonable amount of time to make necessary repairs...”</a:t>
            </a:r>
          </a:p>
        </p:txBody>
      </p:sp>
      <p:sp>
        <p:nvSpPr>
          <p:cNvPr id="44" name="TextBox 44"/>
          <p:cNvSpPr txBox="1"/>
          <p:nvPr/>
        </p:nvSpPr>
        <p:spPr>
          <a:xfrm>
            <a:off x="10393895" y="6724591"/>
            <a:ext cx="5634372" cy="316230"/>
          </a:xfrm>
          <a:prstGeom prst="rect">
            <a:avLst/>
          </a:prstGeom>
        </p:spPr>
        <p:txBody>
          <a:bodyPr lIns="0" tIns="0" rIns="0" bIns="0" rtlCol="0" anchor="t">
            <a:spAutoFit/>
          </a:bodyPr>
          <a:lstStyle/>
          <a:p>
            <a:pPr algn="l">
              <a:lnSpc>
                <a:spcPts val="2520"/>
              </a:lnSpc>
            </a:pPr>
            <a:r>
              <a:rPr lang="en-US" sz="1800" b="1">
                <a:solidFill>
                  <a:srgbClr val="FFFFFF"/>
                </a:solidFill>
                <a:latin typeface="Lato Bold"/>
                <a:ea typeface="Lato Bold"/>
                <a:cs typeface="Lato Bold"/>
                <a:sym typeface="Lato Bold"/>
              </a:rPr>
              <a:t>Mandated damage reports must include:</a:t>
            </a:r>
          </a:p>
        </p:txBody>
      </p:sp>
      <p:sp>
        <p:nvSpPr>
          <p:cNvPr id="45" name="TextBox 45"/>
          <p:cNvSpPr txBox="1"/>
          <p:nvPr/>
        </p:nvSpPr>
        <p:spPr>
          <a:xfrm>
            <a:off x="9938440" y="6233101"/>
            <a:ext cx="7071171" cy="405765"/>
          </a:xfrm>
          <a:prstGeom prst="rect">
            <a:avLst/>
          </a:prstGeom>
        </p:spPr>
        <p:txBody>
          <a:bodyPr lIns="0" tIns="0" rIns="0" bIns="0" rtlCol="0" anchor="t">
            <a:spAutoFit/>
          </a:bodyPr>
          <a:lstStyle/>
          <a:p>
            <a:pPr algn="l">
              <a:lnSpc>
                <a:spcPts val="3359"/>
              </a:lnSpc>
            </a:pPr>
            <a:r>
              <a:rPr lang="en-US" sz="2400" b="1">
                <a:solidFill>
                  <a:srgbClr val="FFFFFF"/>
                </a:solidFill>
                <a:latin typeface="Lato Bold"/>
                <a:ea typeface="Lato Bold"/>
                <a:cs typeface="Lato Bold"/>
                <a:sym typeface="Lato Bold"/>
              </a:rPr>
              <a:t>Compliance Requirements for Damage Reports</a:t>
            </a:r>
          </a:p>
        </p:txBody>
      </p:sp>
      <p:sp>
        <p:nvSpPr>
          <p:cNvPr id="46" name="TextBox 46"/>
          <p:cNvSpPr txBox="1"/>
          <p:nvPr/>
        </p:nvSpPr>
        <p:spPr>
          <a:xfrm>
            <a:off x="10498613" y="7449520"/>
            <a:ext cx="6510998" cy="316230"/>
          </a:xfrm>
          <a:prstGeom prst="rect">
            <a:avLst/>
          </a:prstGeom>
        </p:spPr>
        <p:txBody>
          <a:bodyPr lIns="0" tIns="0" rIns="0" bIns="0" rtlCol="0" anchor="t">
            <a:spAutoFit/>
          </a:bodyPr>
          <a:lstStyle/>
          <a:p>
            <a:pPr marL="388620" lvl="1" indent="-194310" algn="l">
              <a:lnSpc>
                <a:spcPts val="2520"/>
              </a:lnSpc>
              <a:buFont typeface="Arial"/>
              <a:buChar char="•"/>
            </a:pPr>
            <a:r>
              <a:rPr lang="en-US" sz="1800" b="1">
                <a:solidFill>
                  <a:srgbClr val="FFFFFF"/>
                </a:solidFill>
                <a:latin typeface="Lato Bold"/>
                <a:ea typeface="Lato Bold"/>
                <a:cs typeface="Lato Bold"/>
                <a:sym typeface="Lato Bold"/>
              </a:rPr>
              <a:t>Type</a:t>
            </a:r>
            <a:r>
              <a:rPr lang="en-US" sz="1800">
                <a:solidFill>
                  <a:srgbClr val="FFFFFF"/>
                </a:solidFill>
                <a:latin typeface="Lato"/>
                <a:ea typeface="Lato"/>
                <a:cs typeface="Lato"/>
                <a:sym typeface="Lato"/>
              </a:rPr>
              <a:t> of underground utility facility damaged</a:t>
            </a:r>
          </a:p>
        </p:txBody>
      </p:sp>
      <p:sp>
        <p:nvSpPr>
          <p:cNvPr id="47" name="TextBox 47"/>
          <p:cNvSpPr txBox="1"/>
          <p:nvPr/>
        </p:nvSpPr>
        <p:spPr>
          <a:xfrm>
            <a:off x="10498613" y="7744061"/>
            <a:ext cx="6510998" cy="316230"/>
          </a:xfrm>
          <a:prstGeom prst="rect">
            <a:avLst/>
          </a:prstGeom>
        </p:spPr>
        <p:txBody>
          <a:bodyPr lIns="0" tIns="0" rIns="0" bIns="0" rtlCol="0" anchor="t">
            <a:spAutoFit/>
          </a:bodyPr>
          <a:lstStyle/>
          <a:p>
            <a:pPr marL="777240" lvl="2" indent="-259080" algn="l">
              <a:lnSpc>
                <a:spcPts val="2520"/>
              </a:lnSpc>
              <a:buFont typeface="Arial"/>
              <a:buChar char="⚬"/>
            </a:pPr>
            <a:r>
              <a:rPr lang="en-US" sz="1800">
                <a:solidFill>
                  <a:srgbClr val="FFFFFF"/>
                </a:solidFill>
                <a:latin typeface="Lato"/>
                <a:ea typeface="Lato"/>
                <a:cs typeface="Lato"/>
                <a:sym typeface="Lato"/>
              </a:rPr>
              <a:t>including </a:t>
            </a:r>
            <a:r>
              <a:rPr lang="en-US" sz="1800" b="1">
                <a:solidFill>
                  <a:srgbClr val="FFFFFF"/>
                </a:solidFill>
                <a:latin typeface="Lato Bold"/>
                <a:ea typeface="Lato Bold"/>
                <a:cs typeface="Lato Bold"/>
                <a:sym typeface="Lato Bold"/>
              </a:rPr>
              <a:t>size</a:t>
            </a:r>
            <a:r>
              <a:rPr lang="en-US" sz="1800">
                <a:solidFill>
                  <a:srgbClr val="FFFFFF"/>
                </a:solidFill>
                <a:latin typeface="Lato"/>
                <a:ea typeface="Lato"/>
                <a:cs typeface="Lato"/>
                <a:sym typeface="Lato"/>
              </a:rPr>
              <a:t>, </a:t>
            </a:r>
            <a:r>
              <a:rPr lang="en-US" sz="1800" b="1">
                <a:solidFill>
                  <a:srgbClr val="FFFFFF"/>
                </a:solidFill>
                <a:latin typeface="Lato Bold"/>
                <a:ea typeface="Lato Bold"/>
                <a:cs typeface="Lato Bold"/>
                <a:sym typeface="Lato Bold"/>
              </a:rPr>
              <a:t>material</a:t>
            </a:r>
            <a:r>
              <a:rPr lang="en-US" sz="1800">
                <a:solidFill>
                  <a:srgbClr val="FFFFFF"/>
                </a:solidFill>
                <a:latin typeface="Lato"/>
                <a:ea typeface="Lato"/>
                <a:cs typeface="Lato"/>
                <a:sym typeface="Lato"/>
              </a:rPr>
              <a:t> </a:t>
            </a:r>
            <a:r>
              <a:rPr lang="en-US" sz="1800" b="1">
                <a:solidFill>
                  <a:srgbClr val="FFFFFF"/>
                </a:solidFill>
                <a:latin typeface="Lato Bold"/>
                <a:ea typeface="Lato Bold"/>
                <a:cs typeface="Lato Bold"/>
                <a:sym typeface="Lato Bold"/>
              </a:rPr>
              <a:t>type</a:t>
            </a:r>
            <a:r>
              <a:rPr lang="en-US" sz="1800">
                <a:solidFill>
                  <a:srgbClr val="FFFFFF"/>
                </a:solidFill>
                <a:latin typeface="Lato"/>
                <a:ea typeface="Lato"/>
                <a:cs typeface="Lato"/>
                <a:sym typeface="Lato"/>
              </a:rPr>
              <a:t>, and </a:t>
            </a:r>
            <a:r>
              <a:rPr lang="en-US" sz="1800" b="1">
                <a:solidFill>
                  <a:srgbClr val="FFFFFF"/>
                </a:solidFill>
                <a:latin typeface="Lato Bold"/>
                <a:ea typeface="Lato Bold"/>
                <a:cs typeface="Lato Bold"/>
                <a:sym typeface="Lato Bold"/>
              </a:rPr>
              <a:t>color</a:t>
            </a:r>
          </a:p>
        </p:txBody>
      </p:sp>
      <p:sp>
        <p:nvSpPr>
          <p:cNvPr id="48" name="TextBox 48"/>
          <p:cNvSpPr txBox="1"/>
          <p:nvPr/>
        </p:nvSpPr>
        <p:spPr>
          <a:xfrm>
            <a:off x="10498613" y="8174591"/>
            <a:ext cx="6510998" cy="542925"/>
          </a:xfrm>
          <a:prstGeom prst="rect">
            <a:avLst/>
          </a:prstGeom>
        </p:spPr>
        <p:txBody>
          <a:bodyPr lIns="0" tIns="0" rIns="0" bIns="0" rtlCol="0" anchor="t">
            <a:spAutoFit/>
          </a:bodyPr>
          <a:lstStyle/>
          <a:p>
            <a:pPr marL="388620" lvl="1" indent="-194310" algn="l">
              <a:lnSpc>
                <a:spcPts val="2160"/>
              </a:lnSpc>
              <a:buFont typeface="Arial"/>
              <a:buChar char="•"/>
            </a:pPr>
            <a:r>
              <a:rPr lang="en-US" sz="1800" b="1">
                <a:solidFill>
                  <a:srgbClr val="FFFFFF"/>
                </a:solidFill>
                <a:latin typeface="Lato Bold"/>
                <a:ea typeface="Lato Bold"/>
                <a:cs typeface="Lato Bold"/>
                <a:sym typeface="Lato Bold"/>
              </a:rPr>
              <a:t>Approximate depth</a:t>
            </a:r>
            <a:r>
              <a:rPr lang="en-US" sz="1800">
                <a:solidFill>
                  <a:srgbClr val="FFFFFF"/>
                </a:solidFill>
                <a:latin typeface="Lato"/>
                <a:ea typeface="Lato"/>
                <a:cs typeface="Lato"/>
                <a:sym typeface="Lato"/>
              </a:rPr>
              <a:t> at which the damaged underground utility facility was encountered</a:t>
            </a:r>
          </a:p>
        </p:txBody>
      </p:sp>
      <p:sp>
        <p:nvSpPr>
          <p:cNvPr id="49" name="TextBox 49"/>
          <p:cNvSpPr txBox="1"/>
          <p:nvPr/>
        </p:nvSpPr>
        <p:spPr>
          <a:xfrm>
            <a:off x="10498613" y="7077826"/>
            <a:ext cx="6510998" cy="316230"/>
          </a:xfrm>
          <a:prstGeom prst="rect">
            <a:avLst/>
          </a:prstGeom>
        </p:spPr>
        <p:txBody>
          <a:bodyPr lIns="0" tIns="0" rIns="0" bIns="0" rtlCol="0" anchor="t">
            <a:spAutoFit/>
          </a:bodyPr>
          <a:lstStyle/>
          <a:p>
            <a:pPr marL="388620" lvl="1" indent="-194310" algn="l">
              <a:lnSpc>
                <a:spcPts val="2520"/>
              </a:lnSpc>
              <a:buFont typeface="Arial"/>
              <a:buChar char="•"/>
            </a:pPr>
            <a:r>
              <a:rPr lang="en-US" sz="1800" b="1">
                <a:solidFill>
                  <a:srgbClr val="FFFFFF"/>
                </a:solidFill>
                <a:latin typeface="Lato Bold"/>
                <a:ea typeface="Lato Bold"/>
                <a:cs typeface="Lato Bold"/>
                <a:sym typeface="Lato Bold"/>
              </a:rPr>
              <a:t>Location </a:t>
            </a:r>
            <a:r>
              <a:rPr lang="en-US" sz="1800">
                <a:solidFill>
                  <a:srgbClr val="FFFFFF"/>
                </a:solidFill>
                <a:latin typeface="Lato"/>
                <a:ea typeface="Lato"/>
                <a:cs typeface="Lato"/>
                <a:sym typeface="Lato"/>
              </a:rPr>
              <a:t>of the damaged underground facility</a:t>
            </a:r>
          </a:p>
        </p:txBody>
      </p:sp>
      <p:sp>
        <p:nvSpPr>
          <p:cNvPr id="50" name="TextBox 50"/>
          <p:cNvSpPr txBox="1"/>
          <p:nvPr/>
        </p:nvSpPr>
        <p:spPr>
          <a:xfrm>
            <a:off x="9940095" y="1289290"/>
            <a:ext cx="7509705" cy="723900"/>
          </a:xfrm>
          <a:prstGeom prst="rect">
            <a:avLst/>
          </a:prstGeom>
        </p:spPr>
        <p:txBody>
          <a:bodyPr wrap="square" lIns="0" tIns="0" rIns="0" bIns="0" rtlCol="0" anchor="t">
            <a:spAutoFit/>
          </a:bodyPr>
          <a:lstStyle/>
          <a:p>
            <a:pPr algn="l">
              <a:lnSpc>
                <a:spcPts val="2879"/>
              </a:lnSpc>
            </a:pPr>
            <a:r>
              <a:rPr lang="en-US" sz="2400" b="1" dirty="0">
                <a:solidFill>
                  <a:srgbClr val="FFFFFF"/>
                </a:solidFill>
                <a:latin typeface="Lato Bold"/>
                <a:ea typeface="Lato Bold"/>
                <a:cs typeface="Lato Bold"/>
                <a:sym typeface="Lato Bold"/>
              </a:rPr>
              <a:t>Damages must be reported to OHIO811 (the protection service) in addition to notifying the utility*</a:t>
            </a:r>
          </a:p>
        </p:txBody>
      </p:sp>
      <p:sp>
        <p:nvSpPr>
          <p:cNvPr id="51" name="TextBox 51"/>
          <p:cNvSpPr txBox="1"/>
          <p:nvPr/>
        </p:nvSpPr>
        <p:spPr>
          <a:xfrm>
            <a:off x="1028700" y="2315703"/>
            <a:ext cx="6212419" cy="490855"/>
          </a:xfrm>
          <a:prstGeom prst="rect">
            <a:avLst/>
          </a:prstGeom>
        </p:spPr>
        <p:txBody>
          <a:bodyPr lIns="0" tIns="0" rIns="0" bIns="0" rtlCol="0" anchor="t">
            <a:spAutoFit/>
          </a:bodyPr>
          <a:lstStyle/>
          <a:p>
            <a:pPr algn="l">
              <a:lnSpc>
                <a:spcPts val="3919"/>
              </a:lnSpc>
            </a:pPr>
            <a:r>
              <a:rPr lang="en-US" sz="2799">
                <a:solidFill>
                  <a:srgbClr val="000000"/>
                </a:solidFill>
                <a:latin typeface="Lato"/>
                <a:ea typeface="Lato"/>
                <a:cs typeface="Lato"/>
                <a:sym typeface="Lato"/>
              </a:rPr>
              <a:t>Mandatory Damage Reporting</a:t>
            </a:r>
          </a:p>
        </p:txBody>
      </p:sp>
      <p:sp>
        <p:nvSpPr>
          <p:cNvPr id="52" name="Freeform 52"/>
          <p:cNvSpPr/>
          <p:nvPr/>
        </p:nvSpPr>
        <p:spPr>
          <a:xfrm>
            <a:off x="190609" y="9593351"/>
            <a:ext cx="723791" cy="504022"/>
          </a:xfrm>
          <a:custGeom>
            <a:avLst/>
            <a:gdLst/>
            <a:ahLst/>
            <a:cxnLst/>
            <a:rect l="l" t="t" r="r" b="b"/>
            <a:pathLst>
              <a:path w="723791" h="504022">
                <a:moveTo>
                  <a:pt x="0" y="0"/>
                </a:moveTo>
                <a:lnTo>
                  <a:pt x="723791" y="0"/>
                </a:lnTo>
                <a:lnTo>
                  <a:pt x="723791" y="504022"/>
                </a:lnTo>
                <a:lnTo>
                  <a:pt x="0" y="504022"/>
                </a:lnTo>
                <a:lnTo>
                  <a:pt x="0" y="0"/>
                </a:lnTo>
                <a:close/>
              </a:path>
            </a:pathLst>
          </a:custGeom>
          <a:blipFill>
            <a:blip r:embed="rId7">
              <a:alphaModFix amt="56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3" name="TextBox 53"/>
          <p:cNvSpPr txBox="1"/>
          <p:nvPr/>
        </p:nvSpPr>
        <p:spPr>
          <a:xfrm>
            <a:off x="1103941" y="9698995"/>
            <a:ext cx="3351758" cy="264160"/>
          </a:xfrm>
          <a:prstGeom prst="rect">
            <a:avLst/>
          </a:prstGeom>
        </p:spPr>
        <p:txBody>
          <a:bodyPr lIns="0" tIns="0" rIns="0" bIns="0" rtlCol="0" anchor="t">
            <a:spAutoFit/>
          </a:bodyPr>
          <a:lstStyle/>
          <a:p>
            <a:pPr algn="l">
              <a:lnSpc>
                <a:spcPts val="2239"/>
              </a:lnSpc>
            </a:pPr>
            <a:r>
              <a:rPr lang="en-US" sz="1599">
                <a:solidFill>
                  <a:srgbClr val="A6A6A6"/>
                </a:solidFill>
                <a:latin typeface="Montserrat"/>
                <a:ea typeface="Montserrat"/>
                <a:cs typeface="Montserrat"/>
                <a:sym typeface="Montserrat"/>
              </a:rPr>
              <a:t>Understanding HB 227 - OHIO811</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2059</Words>
  <Application>Microsoft Office PowerPoint</Application>
  <PresentationFormat>Custom</PresentationFormat>
  <Paragraphs>161</Paragraphs>
  <Slides>13</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Lato Italics</vt:lpstr>
      <vt:lpstr>Montserrat Bold</vt:lpstr>
      <vt:lpstr>Montserrat Medium</vt:lpstr>
      <vt:lpstr>Arial</vt:lpstr>
      <vt:lpstr>Calibri</vt:lpstr>
      <vt:lpstr>Montserrat Black</vt:lpstr>
      <vt:lpstr>Lato Bold</vt:lpstr>
      <vt:lpstr>Lato Bold Italics</vt:lpstr>
      <vt:lpstr>Montserrat</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HB 227 Presentation</dc:title>
  <cp:lastModifiedBy>Cassidy Swick</cp:lastModifiedBy>
  <cp:revision>4</cp:revision>
  <dcterms:created xsi:type="dcterms:W3CDTF">2006-08-16T00:00:00Z</dcterms:created>
  <dcterms:modified xsi:type="dcterms:W3CDTF">2026-03-24T13:56:15Z</dcterms:modified>
  <dc:identifier>DAHCzYRZYPI</dc:identifier>
</cp:coreProperties>
</file>